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8" r:id="rId5"/>
    <p:sldMasterId id="2147484316" r:id="rId6"/>
    <p:sldMasterId id="2147484348" r:id="rId7"/>
  </p:sldMasterIdLst>
  <p:notesMasterIdLst>
    <p:notesMasterId r:id="rId54"/>
  </p:notesMasterIdLst>
  <p:handoutMasterIdLst>
    <p:handoutMasterId r:id="rId55"/>
  </p:handoutMasterIdLst>
  <p:sldIdLst>
    <p:sldId id="1381" r:id="rId8"/>
    <p:sldId id="1412" r:id="rId9"/>
    <p:sldId id="1456" r:id="rId10"/>
    <p:sldId id="1457" r:id="rId11"/>
    <p:sldId id="1458" r:id="rId12"/>
    <p:sldId id="1459" r:id="rId13"/>
    <p:sldId id="1460" r:id="rId14"/>
    <p:sldId id="1461" r:id="rId15"/>
    <p:sldId id="1462" r:id="rId16"/>
    <p:sldId id="1463" r:id="rId17"/>
    <p:sldId id="1464" r:id="rId18"/>
    <p:sldId id="1465" r:id="rId19"/>
    <p:sldId id="1466" r:id="rId20"/>
    <p:sldId id="1467" r:id="rId21"/>
    <p:sldId id="1468" r:id="rId22"/>
    <p:sldId id="1469" r:id="rId23"/>
    <p:sldId id="1470" r:id="rId24"/>
    <p:sldId id="1471" r:id="rId25"/>
    <p:sldId id="1472" r:id="rId26"/>
    <p:sldId id="1473" r:id="rId27"/>
    <p:sldId id="1474" r:id="rId28"/>
    <p:sldId id="1475" r:id="rId29"/>
    <p:sldId id="1476" r:id="rId30"/>
    <p:sldId id="1477" r:id="rId31"/>
    <p:sldId id="1478" r:id="rId32"/>
    <p:sldId id="1479" r:id="rId33"/>
    <p:sldId id="1480" r:id="rId34"/>
    <p:sldId id="1481" r:id="rId35"/>
    <p:sldId id="1482" r:id="rId36"/>
    <p:sldId id="1483" r:id="rId37"/>
    <p:sldId id="1484" r:id="rId38"/>
    <p:sldId id="1485" r:id="rId39"/>
    <p:sldId id="1486" r:id="rId40"/>
    <p:sldId id="1487" r:id="rId41"/>
    <p:sldId id="1488" r:id="rId42"/>
    <p:sldId id="1489" r:id="rId43"/>
    <p:sldId id="1490" r:id="rId44"/>
    <p:sldId id="1491" r:id="rId45"/>
    <p:sldId id="1492" r:id="rId46"/>
    <p:sldId id="1493" r:id="rId47"/>
    <p:sldId id="1452" r:id="rId48"/>
    <p:sldId id="1453" r:id="rId49"/>
    <p:sldId id="1454" r:id="rId50"/>
    <p:sldId id="1417" r:id="rId51"/>
    <p:sldId id="1414" r:id="rId52"/>
    <p:sldId id="1132"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4" id="{35FF1B32-12B8-492E-B6DA-DE5AF3A7929F}">
          <p14:sldIdLst>
            <p14:sldId id="1381"/>
            <p14:sldId id="1412"/>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52"/>
            <p14:sldId id="1453"/>
            <p14:sldId id="1454"/>
            <p14:sldId id="1417"/>
            <p14:sldId id="1414"/>
            <p14:sldId id="1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9"/>
    <a:srgbClr val="FFFFFF"/>
    <a:srgbClr val="0072C6"/>
    <a:srgbClr val="00BCF2"/>
    <a:srgbClr val="7FBA00"/>
    <a:srgbClr val="002050"/>
    <a:srgbClr val="000000"/>
    <a:srgbClr val="68217A"/>
    <a:srgbClr val="B4009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5775" autoAdjust="0"/>
  </p:normalViewPr>
  <p:slideViewPr>
    <p:cSldViewPr snapToObjects="1">
      <p:cViewPr varScale="1">
        <p:scale>
          <a:sx n="77" d="100"/>
          <a:sy n="77" d="100"/>
        </p:scale>
        <p:origin x="715" y="53"/>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12/9/2023</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12/9/2023</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12/9/2023</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253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12/9/2023</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3018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12/9/2023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24527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12/9/2023</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160098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12/9/2023</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33269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12/9/2023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5452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3239371080"/>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1820912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865299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2004426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319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90606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4796462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08325738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0341757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479878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iguel Castro Bio">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cstate="print"/>
          <a:srcRect/>
          <a:stretch>
            <a:fillRect/>
          </a:stretch>
        </p:blipFill>
        <p:spPr bwMode="auto">
          <a:xfrm>
            <a:off x="10804187" y="1863657"/>
            <a:ext cx="1190726" cy="1787809"/>
          </a:xfrm>
          <a:prstGeom prst="rect">
            <a:avLst/>
          </a:prstGeom>
          <a:noFill/>
          <a:ln w="12700">
            <a:solidFill>
              <a:schemeClr val="tx1"/>
            </a:solidFill>
          </a:ln>
          <a:effectLst>
            <a:reflection blurRad="12700" stA="50000" endPos="75000" dist="50800" dir="5400000" sy="-100000" algn="bl" rotWithShape="0"/>
          </a:effectLst>
        </p:spPr>
      </p:pic>
      <p:pic>
        <p:nvPicPr>
          <p:cNvPr id="4"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4188" y="233238"/>
            <a:ext cx="1190725" cy="1398733"/>
          </a:xfrm>
          <a:prstGeom prst="roundRect">
            <a:avLst>
              <a:gd name="adj" fmla="val 16667"/>
            </a:avLst>
          </a:prstGeom>
          <a:noFill/>
          <a:ln w="38100">
            <a:solidFill>
              <a:schemeClr val="tx1"/>
            </a:solidFill>
          </a:ln>
          <a:effectLst/>
        </p:spPr>
      </p:pic>
      <p:grpSp>
        <p:nvGrpSpPr>
          <p:cNvPr id="5" name="Group 18"/>
          <p:cNvGrpSpPr>
            <a:grpSpLocks/>
          </p:cNvGrpSpPr>
          <p:nvPr/>
        </p:nvGrpSpPr>
        <p:grpSpPr bwMode="auto">
          <a:xfrm>
            <a:off x="10959646" y="5153611"/>
            <a:ext cx="1000166" cy="610403"/>
            <a:chOff x="2517" y="2214"/>
            <a:chExt cx="551" cy="377"/>
          </a:xfrm>
        </p:grpSpPr>
        <p:sp>
          <p:nvSpPr>
            <p:cNvPr id="6" name="Text Box 17"/>
            <p:cNvSpPr txBox="1">
              <a:spLocks noChangeArrowheads="1"/>
            </p:cNvSpPr>
            <p:nvPr/>
          </p:nvSpPr>
          <p:spPr bwMode="auto">
            <a:xfrm>
              <a:off x="2517" y="2256"/>
              <a:ext cx="551" cy="335"/>
            </a:xfrm>
            <a:prstGeom prst="rect">
              <a:avLst/>
            </a:prstGeom>
            <a:noFill/>
            <a:ln w="9525">
              <a:noFill/>
              <a:miter lim="800000"/>
              <a:headEnd/>
              <a:tailEnd/>
            </a:ln>
          </p:spPr>
          <p:txBody>
            <a:bodyPr wrap="none">
              <a:spAutoFit/>
            </a:bodyPr>
            <a:lstStyle/>
            <a:p>
              <a:pPr defTabSz="932597">
                <a:defRPr/>
              </a:pPr>
              <a:r>
                <a:rPr lang="en-US" sz="2856" dirty="0">
                  <a:solidFill>
                    <a:srgbClr val="FFFFFF">
                      <a:lumMod val="90000"/>
                    </a:srgbClr>
                  </a:solidFill>
                </a:rPr>
                <a:t>ineta</a:t>
              </a:r>
            </a:p>
          </p:txBody>
        </p:sp>
        <p:sp>
          <p:nvSpPr>
            <p:cNvPr id="7" name="Oval 16"/>
            <p:cNvSpPr>
              <a:spLocks noChangeArrowheads="1"/>
            </p:cNvSpPr>
            <p:nvPr/>
          </p:nvSpPr>
          <p:spPr bwMode="auto">
            <a:xfrm>
              <a:off x="2532" y="2214"/>
              <a:ext cx="144" cy="144"/>
            </a:xfrm>
            <a:prstGeom prst="ellipse">
              <a:avLst/>
            </a:prstGeom>
            <a:solidFill>
              <a:srgbClr val="4682B4"/>
            </a:solidFill>
            <a:ln w="9525">
              <a:solidFill>
                <a:schemeClr val="tx1"/>
              </a:solidFill>
              <a:round/>
              <a:headEnd/>
              <a:tailEnd/>
            </a:ln>
          </p:spPr>
          <p:txBody>
            <a:bodyPr wrap="none" anchor="ctr"/>
            <a:lstStyle/>
            <a:p>
              <a:pPr defTabSz="932597">
                <a:defRPr/>
              </a:pPr>
              <a:endParaRPr lang="en-US" sz="1836">
                <a:solidFill>
                  <a:srgbClr val="FFFFFF"/>
                </a:solidFill>
              </a:endParaRPr>
            </a:p>
          </p:txBody>
        </p:sp>
      </p:grpSp>
      <p:sp>
        <p:nvSpPr>
          <p:cNvPr id="9" name="Picture 13"/>
          <p:cNvSpPr txBox="1"/>
          <p:nvPr userDrawn="1"/>
        </p:nvSpPr>
        <p:spPr>
          <a:xfrm>
            <a:off x="1036373" y="1700666"/>
            <a:ext cx="6234291" cy="958518"/>
          </a:xfrm>
          <a:prstGeom prst="rect">
            <a:avLst/>
          </a:prstGeom>
          <a:noFill/>
        </p:spPr>
        <p:txBody>
          <a:bodyPr wrap="none">
            <a:spAutoFit/>
          </a:bodyPr>
          <a:lstStyle/>
          <a:p>
            <a:pPr defTabSz="932597">
              <a:defRPr/>
            </a:pPr>
            <a:r>
              <a:rPr lang="en-US" sz="5507" dirty="0">
                <a:solidFill>
                  <a:srgbClr val="00BCF2"/>
                </a:solidFill>
                <a:effectLst>
                  <a:reflection blurRad="12700" stA="50000" endPos="75000" dist="12700" dir="5400000" sy="-100000" algn="bl" rotWithShape="0"/>
                </a:effectLst>
                <a:latin typeface="Cooper Black"/>
              </a:rPr>
              <a:t>Miguel A. Castro</a:t>
            </a:r>
          </a:p>
        </p:txBody>
      </p:sp>
      <p:sp>
        <p:nvSpPr>
          <p:cNvPr id="10" name="Text Box 19"/>
          <p:cNvSpPr txBox="1">
            <a:spLocks noChangeArrowheads="1"/>
          </p:cNvSpPr>
          <p:nvPr userDrawn="1"/>
        </p:nvSpPr>
        <p:spPr bwMode="auto">
          <a:xfrm>
            <a:off x="621824" y="3730413"/>
            <a:ext cx="6719151" cy="2975806"/>
          </a:xfrm>
          <a:prstGeom prst="rect">
            <a:avLst/>
          </a:prstGeom>
          <a:noFill/>
          <a:ln w="9525">
            <a:noFill/>
            <a:miter lim="800000"/>
            <a:headEnd/>
            <a:tailEnd/>
          </a:ln>
        </p:spPr>
        <p:txBody>
          <a:bodyPr>
            <a:spAutoFit/>
          </a:bodyPr>
          <a:lstStyle/>
          <a:p>
            <a:pPr defTabSz="932597">
              <a:buClr>
                <a:srgbClr val="4682B4"/>
              </a:buClr>
              <a:buFont typeface="Wingdings" pitchFamily="2" charset="2"/>
              <a:buChar char="Ø"/>
              <a:defRPr/>
            </a:pPr>
            <a:r>
              <a:rPr lang="en-US" sz="2040" dirty="0">
                <a:solidFill>
                  <a:srgbClr val="FFFFFF"/>
                </a:solidFill>
              </a:rPr>
              <a:t>.NET Architect, Developer, &amp; Trainer</a:t>
            </a:r>
          </a:p>
          <a:p>
            <a:pPr defTabSz="932597">
              <a:buClr>
                <a:srgbClr val="4682B4"/>
              </a:buClr>
              <a:buFont typeface="Wingdings" pitchFamily="2" charset="2"/>
              <a:buChar char="Ø"/>
              <a:defRPr/>
            </a:pPr>
            <a:r>
              <a:rPr lang="en-US" sz="2040" dirty="0">
                <a:solidFill>
                  <a:srgbClr val="FFFFFF"/>
                </a:solidFill>
              </a:rPr>
              <a:t> Microsoft MVP (10 years and running!)</a:t>
            </a:r>
          </a:p>
          <a:p>
            <a:pPr defTabSz="932597">
              <a:buClr>
                <a:srgbClr val="4682B4"/>
              </a:buClr>
              <a:buFont typeface="Wingdings" pitchFamily="2" charset="2"/>
              <a:buChar char="Ø"/>
              <a:defRPr/>
            </a:pPr>
            <a:r>
              <a:rPr lang="en-US" sz="2040" dirty="0">
                <a:solidFill>
                  <a:srgbClr val="FFFFFF"/>
                </a:solidFill>
              </a:rPr>
              <a:t> ASP Insider</a:t>
            </a:r>
          </a:p>
          <a:p>
            <a:pPr defTabSz="932597">
              <a:buClr>
                <a:srgbClr val="4682B4"/>
              </a:buClr>
              <a:buFont typeface="Wingdings" pitchFamily="2" charset="2"/>
              <a:buChar char="Ø"/>
              <a:defRPr/>
            </a:pPr>
            <a:r>
              <a:rPr lang="en-US" sz="2040" dirty="0">
                <a:solidFill>
                  <a:srgbClr val="FFFFFF"/>
                </a:solidFill>
              </a:rPr>
              <a:t> VSX Insider</a:t>
            </a:r>
          </a:p>
          <a:p>
            <a:pPr defTabSz="932597">
              <a:buClr>
                <a:srgbClr val="4682B4"/>
              </a:buClr>
              <a:buFont typeface="Wingdings" pitchFamily="2" charset="2"/>
              <a:buChar char="Ø"/>
              <a:defRPr/>
            </a:pPr>
            <a:r>
              <a:rPr lang="en-US" sz="2040" dirty="0">
                <a:solidFill>
                  <a:srgbClr val="FFFFFF"/>
                </a:solidFill>
              </a:rPr>
              <a:t> C# Insider</a:t>
            </a:r>
          </a:p>
          <a:p>
            <a:pPr defTabSz="932597">
              <a:buClr>
                <a:srgbClr val="4682B4"/>
              </a:buClr>
              <a:buFont typeface="Wingdings" pitchFamily="2" charset="2"/>
              <a:buChar char="Ø"/>
              <a:defRPr/>
            </a:pPr>
            <a:r>
              <a:rPr lang="en-US" sz="2040" dirty="0">
                <a:solidFill>
                  <a:srgbClr val="FFFFFF"/>
                </a:solidFill>
              </a:rPr>
              <a:t> Azure Insider</a:t>
            </a:r>
          </a:p>
          <a:p>
            <a:pPr defTabSz="932597">
              <a:buClr>
                <a:srgbClr val="4682B4"/>
              </a:buClr>
              <a:buFont typeface="Wingdings" pitchFamily="2" charset="2"/>
              <a:buChar char="Ø"/>
              <a:defRPr/>
            </a:pPr>
            <a:r>
              <a:rPr lang="en-US" sz="2040" dirty="0">
                <a:solidFill>
                  <a:srgbClr val="FFFFFF"/>
                </a:solidFill>
              </a:rPr>
              <a:t> Member of the INETA Speakers Bureau</a:t>
            </a:r>
          </a:p>
          <a:p>
            <a:pPr defTabSz="932597">
              <a:buClr>
                <a:srgbClr val="4682B4"/>
              </a:buClr>
              <a:buFont typeface="Wingdings" pitchFamily="2" charset="2"/>
              <a:buChar char="Ø"/>
              <a:defRPr/>
            </a:pPr>
            <a:r>
              <a:rPr lang="en-US" sz="2040" dirty="0">
                <a:solidFill>
                  <a:srgbClr val="FFFFFF"/>
                </a:solidFill>
              </a:rPr>
              <a:t> Conference Speaker</a:t>
            </a:r>
          </a:p>
          <a:p>
            <a:pPr defTabSz="932597">
              <a:buClr>
                <a:srgbClr val="4682B4"/>
              </a:buClr>
              <a:buFont typeface="Wingdings" pitchFamily="2" charset="2"/>
              <a:buChar char="Ø"/>
              <a:defRPr/>
            </a:pPr>
            <a:r>
              <a:rPr lang="en-US" sz="2040" dirty="0">
                <a:solidFill>
                  <a:srgbClr val="FFFFFF"/>
                </a:solidFill>
              </a:rPr>
              <a:t>Writing code since 1979</a:t>
            </a:r>
          </a:p>
        </p:txBody>
      </p:sp>
    </p:spTree>
    <p:extLst>
      <p:ext uri="{BB962C8B-B14F-4D97-AF65-F5344CB8AC3E}">
        <p14:creationId xmlns:p14="http://schemas.microsoft.com/office/powerpoint/2010/main" val="49682988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2890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76323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1112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188306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898320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7064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652530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32894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02488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351682832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211167403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251082845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9853646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4150436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347254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219825" y="0"/>
            <a:ext cx="6216650" cy="6992587"/>
          </a:xfrm>
          <a:blipFill>
            <a:blip r:embed="rId2"/>
            <a:stretch>
              <a:fillRect/>
            </a:stretch>
          </a:blipFill>
        </p:spPr>
        <p:txBody>
          <a:bodyPr tIns="548640" anchor="ctr" anchorCtr="0">
            <a:noAutofit/>
          </a:bodyPr>
          <a:lstStyle>
            <a:lvl1pPr marL="342834" marR="0" indent="-342834" algn="ctr" defTabSz="932563" rtl="0" eaLnBrk="1" fontAlgn="auto" latinLnBrk="0" hangingPunct="1">
              <a:lnSpc>
                <a:spcPct val="90000"/>
              </a:lnSpc>
              <a:spcBef>
                <a:spcPct val="20000"/>
              </a:spcBef>
              <a:spcAft>
                <a:spcPts val="0"/>
              </a:spcAft>
              <a:buClr>
                <a:schemeClr val="tx1"/>
              </a:buClr>
              <a:buSzPct val="100000"/>
              <a:buFontTx/>
              <a:buBlip>
                <a:blip r:embed="rId3"/>
              </a:buBlip>
              <a:tabLst/>
              <a:defRPr lang="en-US" sz="2400" kern="1200" spc="0" baseline="0" dirty="0">
                <a:gradFill>
                  <a:gsLst>
                    <a:gs pos="1250">
                      <a:srgbClr val="FFFFFF"/>
                    </a:gs>
                    <a:gs pos="100000">
                      <a:srgbClr val="FFFFFF"/>
                    </a:gs>
                  </a:gsLst>
                  <a:lin ang="5400000" scaled="0"/>
                </a:gradFill>
                <a:latin typeface="+mj-lt"/>
                <a:ea typeface="+mn-ea"/>
                <a:cs typeface="+mn-cs"/>
              </a:defRPr>
            </a:lvl1pPr>
          </a:lstStyle>
          <a:p>
            <a:r>
              <a:rPr lang="en-US"/>
              <a:t>Click icon to add picture</a:t>
            </a:r>
            <a:endParaRPr lang="en-US" dirty="0"/>
          </a:p>
        </p:txBody>
      </p:sp>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spTree>
    <p:extLst>
      <p:ext uri="{BB962C8B-B14F-4D97-AF65-F5344CB8AC3E}">
        <p14:creationId xmlns:p14="http://schemas.microsoft.com/office/powerpoint/2010/main" val="2487648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3884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26261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9098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07476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701848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898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589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2"/>
            <a:ext cx="11375536" cy="222830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986250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bwMode="auto">
          <a:xfrm>
            <a:off x="0" y="2020642"/>
            <a:ext cx="12436475" cy="707562"/>
          </a:xfrm>
          <a:prstGeom prst="rect">
            <a:avLst/>
          </a:prstGeom>
          <a:blipFill>
            <a:blip r:embed="rId2" cstate="print"/>
            <a:srcRect/>
            <a:stretch>
              <a:fillRect t="-100000"/>
            </a:stretch>
          </a:blipFill>
          <a:ln w="9525" algn="ctr">
            <a:noFill/>
            <a:miter lim="800000"/>
            <a:headEnd/>
            <a:tailEnd/>
          </a:ln>
          <a:effectLst/>
        </p:spPr>
        <p:txBody>
          <a:bodyPr wrap="none" rtlCol="0" anchor="ctr"/>
          <a:lstStyle/>
          <a:p>
            <a:pPr algn="ctr" defTabSz="932597"/>
            <a:endParaRPr lang="en-US" sz="2040" dirty="0">
              <a:solidFill>
                <a:srgbClr val="FFFFFF"/>
              </a:solidFill>
              <a:latin typeface="Cambria" pitchFamily="18" charset="0"/>
            </a:endParaRPr>
          </a:p>
        </p:txBody>
      </p:sp>
      <p:sp>
        <p:nvSpPr>
          <p:cNvPr id="2" name="Title 1"/>
          <p:cNvSpPr>
            <a:spLocks noGrp="1"/>
          </p:cNvSpPr>
          <p:nvPr>
            <p:ph type="title" hasCustomPrompt="1"/>
          </p:nvPr>
        </p:nvSpPr>
        <p:spPr bwMode="white">
          <a:xfrm>
            <a:off x="621824" y="2030355"/>
            <a:ext cx="11192828" cy="777169"/>
          </a:xfrm>
        </p:spPr>
        <p:txBody>
          <a:bodyPr/>
          <a:lstStyle>
            <a:lvl1pPr algn="l">
              <a:defRPr>
                <a:solidFill>
                  <a:schemeClr val="tx1"/>
                </a:solidFill>
              </a:defRPr>
            </a:lvl1pPr>
          </a:lstStyle>
          <a:p>
            <a:r>
              <a:rPr lang="en-US" dirty="0"/>
              <a:t>Demo</a:t>
            </a:r>
          </a:p>
        </p:txBody>
      </p:sp>
      <p:sp>
        <p:nvSpPr>
          <p:cNvPr id="4" name="Text Placeholder 2"/>
          <p:cNvSpPr>
            <a:spLocks noGrp="1"/>
          </p:cNvSpPr>
          <p:nvPr>
            <p:ph type="body" idx="1"/>
          </p:nvPr>
        </p:nvSpPr>
        <p:spPr>
          <a:xfrm>
            <a:off x="621824" y="4041281"/>
            <a:ext cx="11192828" cy="777905"/>
          </a:xfrm>
        </p:spPr>
        <p:txBody>
          <a:bodyPr rtlCol="0"/>
          <a:lstStyle>
            <a:lvl1pPr marL="0" indent="0">
              <a:buClrTx/>
              <a:buFont typeface="Wingdings" pitchFamily="2" charset="2"/>
              <a:buNone/>
              <a:defRPr sz="2040" b="0">
                <a:latin typeface="Calibri" pitchFamily="34" charset="0"/>
              </a:defRPr>
            </a:lvl1pPr>
            <a:lvl2pPr marL="466298" indent="0">
              <a:buClrTx/>
              <a:buFont typeface="Wingdings" pitchFamily="2" charset="2"/>
              <a:buNone/>
              <a:defRPr sz="1836" b="0">
                <a:latin typeface="Calibri Light" pitchFamily="34" charset="0"/>
              </a:defRPr>
            </a:lvl2pPr>
            <a:lvl3pPr marL="932597" indent="0">
              <a:buClrTx/>
              <a:buFont typeface="Wingdings" pitchFamily="2" charset="2"/>
              <a:buNone/>
              <a:defRPr sz="1632" b="0">
                <a:latin typeface="Myriad Pro" pitchFamily="34" charset="0"/>
              </a:defRPr>
            </a:lvl3pPr>
            <a:lvl4pPr marL="1398895" indent="0">
              <a:buClrTx/>
              <a:buFont typeface="Wingdings" pitchFamily="2" charset="2"/>
              <a:buNone/>
              <a:defRPr sz="1428" b="0">
                <a:latin typeface="Myriad Pro" pitchFamily="34" charset="0"/>
              </a:defRPr>
            </a:lvl4pPr>
            <a:lvl5pPr marL="1865193" indent="0">
              <a:buClrTx/>
              <a:buFont typeface="Wingdings" pitchFamily="2" charset="2"/>
              <a:buNone/>
              <a:defRPr sz="1224" b="0">
                <a:latin typeface="Myriad Pro" pitchFamily="34" charset="0"/>
              </a:defRPr>
            </a:lvl5pPr>
          </a:lstStyle>
          <a:p>
            <a:pPr lvl="0"/>
            <a:r>
              <a:rPr lang="en-US"/>
              <a:t>Click to edit Master text styles</a:t>
            </a:r>
          </a:p>
          <a:p>
            <a:pPr lvl="1"/>
            <a:r>
              <a:rPr lang="en-US"/>
              <a:t>Second level</a:t>
            </a:r>
          </a:p>
        </p:txBody>
      </p:sp>
      <p:pic>
        <p:nvPicPr>
          <p:cNvPr id="7" name="Picture 6"/>
          <p:cNvPicPr>
            <a:picLocks noChangeAspect="1"/>
          </p:cNvPicPr>
          <p:nvPr userDrawn="1"/>
        </p:nvPicPr>
        <p:blipFill>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a:off x="6425512" y="5051601"/>
            <a:ext cx="5469886" cy="1426883"/>
          </a:xfrm>
          <a:prstGeom prst="rect">
            <a:avLst/>
          </a:prstGeom>
        </p:spPr>
      </p:pic>
    </p:spTree>
    <p:extLst>
      <p:ext uri="{BB962C8B-B14F-4D97-AF65-F5344CB8AC3E}">
        <p14:creationId xmlns:p14="http://schemas.microsoft.com/office/powerpoint/2010/main" val="861915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2000"/>
                                        <p:tgtEl>
                                          <p:spTgt spid="2"/>
                                        </p:tgtEl>
                                      </p:cBhvr>
                                    </p:animEffect>
                                  </p:childTnLst>
                                </p:cTn>
                              </p:par>
                            </p:childTnLst>
                          </p:cTn>
                        </p:par>
                        <p:par>
                          <p:cTn id="11" fill="hold">
                            <p:stCondLst>
                              <p:cond delay="2500"/>
                            </p:stCondLst>
                            <p:childTnLst>
                              <p:par>
                                <p:cTn id="12" presetID="1" presetClass="entr" presetSubtype="0" fill="hold" grpId="0" nodeType="afterEffect">
                                  <p:stCondLst>
                                    <p:cond delay="100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4" grpId="0" build="p">
        <p:tmplLst>
          <p:tmpl lvl="1">
            <p:tnLst>
              <p:par>
                <p:cTn presetID="1" presetClass="entr" presetSubtype="0" fill="hold" nodeType="after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31" t="-203" r="-107" b="9231"/>
          <a:stretch/>
        </p:blipFill>
        <p:spPr>
          <a:xfrm>
            <a:off x="6218239" y="2409227"/>
            <a:ext cx="6667331" cy="4542124"/>
          </a:xfrm>
          <a:prstGeom prst="rect">
            <a:avLst/>
          </a:prstGeom>
          <a:ln>
            <a:noFill/>
          </a:ln>
          <a:effectLst>
            <a:softEdge rad="635000"/>
          </a:effectLst>
        </p:spPr>
      </p:pic>
      <p:sp>
        <p:nvSpPr>
          <p:cNvPr id="3" name="Text Placeholder 2"/>
          <p:cNvSpPr>
            <a:spLocks noGrp="1"/>
          </p:cNvSpPr>
          <p:nvPr>
            <p:ph type="body" idx="1"/>
          </p:nvPr>
        </p:nvSpPr>
        <p:spPr>
          <a:xfrm>
            <a:off x="932736" y="4027452"/>
            <a:ext cx="10571004" cy="467179"/>
          </a:xfrm>
        </p:spPr>
        <p:txBody>
          <a:bodyPr anchor="b"/>
          <a:lstStyle>
            <a:lvl1pPr marL="0" indent="0">
              <a:buNone/>
              <a:defRPr sz="2040" i="0">
                <a:solidFill>
                  <a:schemeClr val="tx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32736" y="4585300"/>
            <a:ext cx="10571004" cy="777169"/>
          </a:xfrm>
        </p:spPr>
        <p:txBody>
          <a:bodyP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891121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
        <p:nvSpPr>
          <p:cNvPr id="6"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a:t>Session Code</a:t>
            </a: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7"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a:t>Session Code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1451549838"/>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16969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1825966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15638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68676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724533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07926898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7589115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
        <p:nvSpPr>
          <p:cNvPr id="11"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a:t>Session Code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3885790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42646813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iguel Castro Bio">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cstate="print"/>
          <a:srcRect/>
          <a:stretch>
            <a:fillRect/>
          </a:stretch>
        </p:blipFill>
        <p:spPr bwMode="auto">
          <a:xfrm>
            <a:off x="10804187" y="1863657"/>
            <a:ext cx="1190726" cy="1787809"/>
          </a:xfrm>
          <a:prstGeom prst="rect">
            <a:avLst/>
          </a:prstGeom>
          <a:noFill/>
          <a:ln w="12700">
            <a:solidFill>
              <a:schemeClr val="tx1"/>
            </a:solidFill>
          </a:ln>
          <a:effectLst>
            <a:reflection blurRad="12700" stA="50000" endPos="75000" dist="50800" dir="5400000" sy="-100000" algn="bl" rotWithShape="0"/>
          </a:effectLst>
        </p:spPr>
      </p:pic>
      <p:pic>
        <p:nvPicPr>
          <p:cNvPr id="4"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4188" y="233238"/>
            <a:ext cx="1190725" cy="1398733"/>
          </a:xfrm>
          <a:prstGeom prst="roundRect">
            <a:avLst>
              <a:gd name="adj" fmla="val 16667"/>
            </a:avLst>
          </a:prstGeom>
          <a:noFill/>
          <a:ln w="38100">
            <a:solidFill>
              <a:schemeClr val="tx1"/>
            </a:solidFill>
          </a:ln>
          <a:effectLst/>
        </p:spPr>
      </p:pic>
      <p:grpSp>
        <p:nvGrpSpPr>
          <p:cNvPr id="5" name="Group 18"/>
          <p:cNvGrpSpPr>
            <a:grpSpLocks/>
          </p:cNvGrpSpPr>
          <p:nvPr/>
        </p:nvGrpSpPr>
        <p:grpSpPr bwMode="auto">
          <a:xfrm>
            <a:off x="10959646" y="5153611"/>
            <a:ext cx="1000166" cy="610403"/>
            <a:chOff x="2517" y="2214"/>
            <a:chExt cx="551" cy="377"/>
          </a:xfrm>
        </p:grpSpPr>
        <p:sp>
          <p:nvSpPr>
            <p:cNvPr id="6" name="Text Box 17"/>
            <p:cNvSpPr txBox="1">
              <a:spLocks noChangeArrowheads="1"/>
            </p:cNvSpPr>
            <p:nvPr/>
          </p:nvSpPr>
          <p:spPr bwMode="auto">
            <a:xfrm>
              <a:off x="2517" y="2256"/>
              <a:ext cx="551" cy="335"/>
            </a:xfrm>
            <a:prstGeom prst="rect">
              <a:avLst/>
            </a:prstGeom>
            <a:noFill/>
            <a:ln w="9525">
              <a:noFill/>
              <a:miter lim="800000"/>
              <a:headEnd/>
              <a:tailEnd/>
            </a:ln>
          </p:spPr>
          <p:txBody>
            <a:bodyPr wrap="none">
              <a:spAutoFit/>
            </a:bodyPr>
            <a:lstStyle/>
            <a:p>
              <a:pPr defTabSz="932597">
                <a:defRPr/>
              </a:pPr>
              <a:r>
                <a:rPr lang="en-US" sz="2856" dirty="0">
                  <a:solidFill>
                    <a:srgbClr val="FFFFFF">
                      <a:lumMod val="90000"/>
                    </a:srgbClr>
                  </a:solidFill>
                </a:rPr>
                <a:t>ineta</a:t>
              </a:r>
            </a:p>
          </p:txBody>
        </p:sp>
        <p:sp>
          <p:nvSpPr>
            <p:cNvPr id="7" name="Oval 16"/>
            <p:cNvSpPr>
              <a:spLocks noChangeArrowheads="1"/>
            </p:cNvSpPr>
            <p:nvPr/>
          </p:nvSpPr>
          <p:spPr bwMode="auto">
            <a:xfrm>
              <a:off x="2532" y="2214"/>
              <a:ext cx="144" cy="144"/>
            </a:xfrm>
            <a:prstGeom prst="ellipse">
              <a:avLst/>
            </a:prstGeom>
            <a:solidFill>
              <a:srgbClr val="4682B4"/>
            </a:solidFill>
            <a:ln w="9525">
              <a:solidFill>
                <a:schemeClr val="tx1"/>
              </a:solidFill>
              <a:round/>
              <a:headEnd/>
              <a:tailEnd/>
            </a:ln>
          </p:spPr>
          <p:txBody>
            <a:bodyPr wrap="none" anchor="ctr"/>
            <a:lstStyle/>
            <a:p>
              <a:pPr defTabSz="932597">
                <a:defRPr/>
              </a:pPr>
              <a:endParaRPr lang="en-US" sz="1836">
                <a:solidFill>
                  <a:srgbClr val="FFFFFF"/>
                </a:solidFill>
              </a:endParaRPr>
            </a:p>
          </p:txBody>
        </p:sp>
      </p:grpSp>
      <p:sp>
        <p:nvSpPr>
          <p:cNvPr id="9" name="Picture 13"/>
          <p:cNvSpPr txBox="1"/>
          <p:nvPr userDrawn="1"/>
        </p:nvSpPr>
        <p:spPr>
          <a:xfrm>
            <a:off x="1036373" y="1700666"/>
            <a:ext cx="6234291" cy="958518"/>
          </a:xfrm>
          <a:prstGeom prst="rect">
            <a:avLst/>
          </a:prstGeom>
          <a:noFill/>
        </p:spPr>
        <p:txBody>
          <a:bodyPr wrap="none">
            <a:spAutoFit/>
          </a:bodyPr>
          <a:lstStyle/>
          <a:p>
            <a:pPr defTabSz="932597">
              <a:defRPr/>
            </a:pPr>
            <a:r>
              <a:rPr lang="en-US" sz="5507" dirty="0">
                <a:solidFill>
                  <a:srgbClr val="00BCF2"/>
                </a:solidFill>
                <a:effectLst>
                  <a:reflection blurRad="12700" stA="50000" endPos="75000" dist="12700" dir="5400000" sy="-100000" algn="bl" rotWithShape="0"/>
                </a:effectLst>
                <a:latin typeface="Cooper Black"/>
              </a:rPr>
              <a:t>Miguel A. Castro</a:t>
            </a:r>
          </a:p>
        </p:txBody>
      </p:sp>
      <p:sp>
        <p:nvSpPr>
          <p:cNvPr id="10" name="Text Box 19"/>
          <p:cNvSpPr txBox="1">
            <a:spLocks noChangeArrowheads="1"/>
          </p:cNvSpPr>
          <p:nvPr userDrawn="1"/>
        </p:nvSpPr>
        <p:spPr bwMode="auto">
          <a:xfrm>
            <a:off x="621824" y="3730413"/>
            <a:ext cx="6719151" cy="2975806"/>
          </a:xfrm>
          <a:prstGeom prst="rect">
            <a:avLst/>
          </a:prstGeom>
          <a:noFill/>
          <a:ln w="9525">
            <a:noFill/>
            <a:miter lim="800000"/>
            <a:headEnd/>
            <a:tailEnd/>
          </a:ln>
        </p:spPr>
        <p:txBody>
          <a:bodyPr>
            <a:spAutoFit/>
          </a:bodyPr>
          <a:lstStyle/>
          <a:p>
            <a:pPr defTabSz="932597">
              <a:buClr>
                <a:srgbClr val="4682B4"/>
              </a:buClr>
              <a:buFont typeface="Wingdings" pitchFamily="2" charset="2"/>
              <a:buChar char="Ø"/>
              <a:defRPr/>
            </a:pPr>
            <a:r>
              <a:rPr lang="en-US" sz="2040" dirty="0">
                <a:solidFill>
                  <a:srgbClr val="FFFFFF"/>
                </a:solidFill>
              </a:rPr>
              <a:t>.NET Architect, Developer, &amp; Trainer</a:t>
            </a:r>
          </a:p>
          <a:p>
            <a:pPr defTabSz="932597">
              <a:buClr>
                <a:srgbClr val="4682B4"/>
              </a:buClr>
              <a:buFont typeface="Wingdings" pitchFamily="2" charset="2"/>
              <a:buChar char="Ø"/>
              <a:defRPr/>
            </a:pPr>
            <a:r>
              <a:rPr lang="en-US" sz="2040" dirty="0">
                <a:solidFill>
                  <a:srgbClr val="FFFFFF"/>
                </a:solidFill>
              </a:rPr>
              <a:t> Microsoft MVP (10 years and running!)</a:t>
            </a:r>
          </a:p>
          <a:p>
            <a:pPr defTabSz="932597">
              <a:buClr>
                <a:srgbClr val="4682B4"/>
              </a:buClr>
              <a:buFont typeface="Wingdings" pitchFamily="2" charset="2"/>
              <a:buChar char="Ø"/>
              <a:defRPr/>
            </a:pPr>
            <a:r>
              <a:rPr lang="en-US" sz="2040" dirty="0">
                <a:solidFill>
                  <a:srgbClr val="FFFFFF"/>
                </a:solidFill>
              </a:rPr>
              <a:t> ASP Insider</a:t>
            </a:r>
          </a:p>
          <a:p>
            <a:pPr defTabSz="932597">
              <a:buClr>
                <a:srgbClr val="4682B4"/>
              </a:buClr>
              <a:buFont typeface="Wingdings" pitchFamily="2" charset="2"/>
              <a:buChar char="Ø"/>
              <a:defRPr/>
            </a:pPr>
            <a:r>
              <a:rPr lang="en-US" sz="2040" dirty="0">
                <a:solidFill>
                  <a:srgbClr val="FFFFFF"/>
                </a:solidFill>
              </a:rPr>
              <a:t> VSX Insider</a:t>
            </a:r>
          </a:p>
          <a:p>
            <a:pPr defTabSz="932597">
              <a:buClr>
                <a:srgbClr val="4682B4"/>
              </a:buClr>
              <a:buFont typeface="Wingdings" pitchFamily="2" charset="2"/>
              <a:buChar char="Ø"/>
              <a:defRPr/>
            </a:pPr>
            <a:r>
              <a:rPr lang="en-US" sz="2040" dirty="0">
                <a:solidFill>
                  <a:srgbClr val="FFFFFF"/>
                </a:solidFill>
              </a:rPr>
              <a:t> C# Insider</a:t>
            </a:r>
          </a:p>
          <a:p>
            <a:pPr defTabSz="932597">
              <a:buClr>
                <a:srgbClr val="4682B4"/>
              </a:buClr>
              <a:buFont typeface="Wingdings" pitchFamily="2" charset="2"/>
              <a:buChar char="Ø"/>
              <a:defRPr/>
            </a:pPr>
            <a:r>
              <a:rPr lang="en-US" sz="2040" dirty="0">
                <a:solidFill>
                  <a:srgbClr val="FFFFFF"/>
                </a:solidFill>
              </a:rPr>
              <a:t> Azure Insider</a:t>
            </a:r>
          </a:p>
          <a:p>
            <a:pPr defTabSz="932597">
              <a:buClr>
                <a:srgbClr val="4682B4"/>
              </a:buClr>
              <a:buFont typeface="Wingdings" pitchFamily="2" charset="2"/>
              <a:buChar char="Ø"/>
              <a:defRPr/>
            </a:pPr>
            <a:r>
              <a:rPr lang="en-US" sz="2040" dirty="0">
                <a:solidFill>
                  <a:srgbClr val="FFFFFF"/>
                </a:solidFill>
              </a:rPr>
              <a:t> Member of the INETA Speakers Bureau</a:t>
            </a:r>
          </a:p>
          <a:p>
            <a:pPr defTabSz="932597">
              <a:buClr>
                <a:srgbClr val="4682B4"/>
              </a:buClr>
              <a:buFont typeface="Wingdings" pitchFamily="2" charset="2"/>
              <a:buChar char="Ø"/>
              <a:defRPr/>
            </a:pPr>
            <a:r>
              <a:rPr lang="en-US" sz="2040" dirty="0">
                <a:solidFill>
                  <a:srgbClr val="FFFFFF"/>
                </a:solidFill>
              </a:rPr>
              <a:t> Conference Speaker</a:t>
            </a:r>
          </a:p>
          <a:p>
            <a:pPr defTabSz="932597">
              <a:buClr>
                <a:srgbClr val="4682B4"/>
              </a:buClr>
              <a:buFont typeface="Wingdings" pitchFamily="2" charset="2"/>
              <a:buChar char="Ø"/>
              <a:defRPr/>
            </a:pPr>
            <a:r>
              <a:rPr lang="en-US" sz="2040" dirty="0">
                <a:solidFill>
                  <a:srgbClr val="FFFFFF"/>
                </a:solidFill>
              </a:rPr>
              <a:t>Writing code since 1979</a:t>
            </a:r>
          </a:p>
        </p:txBody>
      </p:sp>
    </p:spTree>
    <p:extLst>
      <p:ext uri="{BB962C8B-B14F-4D97-AF65-F5344CB8AC3E}">
        <p14:creationId xmlns:p14="http://schemas.microsoft.com/office/powerpoint/2010/main" val="25535838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0217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446760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40868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9529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50630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854239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9172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58411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8764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10726369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29477771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2622418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15397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36179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2819176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219825" y="0"/>
            <a:ext cx="6216650" cy="6992587"/>
          </a:xfrm>
          <a:blipFill>
            <a:blip r:embed="rId2"/>
            <a:stretch>
              <a:fillRect/>
            </a:stretch>
          </a:blipFill>
        </p:spPr>
        <p:txBody>
          <a:bodyPr tIns="548640" anchor="ctr" anchorCtr="0">
            <a:noAutofit/>
          </a:bodyPr>
          <a:lstStyle>
            <a:lvl1pPr marL="342834" marR="0" indent="-342834" algn="ctr" defTabSz="932563" rtl="0" eaLnBrk="1" fontAlgn="auto" latinLnBrk="0" hangingPunct="1">
              <a:lnSpc>
                <a:spcPct val="90000"/>
              </a:lnSpc>
              <a:spcBef>
                <a:spcPct val="20000"/>
              </a:spcBef>
              <a:spcAft>
                <a:spcPts val="0"/>
              </a:spcAft>
              <a:buClr>
                <a:schemeClr val="tx1"/>
              </a:buClr>
              <a:buSzPct val="100000"/>
              <a:buFontTx/>
              <a:buBlip>
                <a:blip r:embed="rId3"/>
              </a:buBlip>
              <a:tabLst/>
              <a:defRPr lang="en-US" sz="2400" kern="1200" spc="0" baseline="0" dirty="0">
                <a:gradFill>
                  <a:gsLst>
                    <a:gs pos="1250">
                      <a:srgbClr val="FFFFFF"/>
                    </a:gs>
                    <a:gs pos="100000">
                      <a:srgbClr val="FFFFFF"/>
                    </a:gs>
                  </a:gsLst>
                  <a:lin ang="5400000" scaled="0"/>
                </a:gradFill>
                <a:latin typeface="+mj-lt"/>
                <a:ea typeface="+mn-ea"/>
                <a:cs typeface="+mn-cs"/>
              </a:defRPr>
            </a:lvl1pPr>
          </a:lstStyle>
          <a:p>
            <a:r>
              <a:rPr lang="en-US"/>
              <a:t>Click icon to add picture</a:t>
            </a:r>
            <a:endParaRPr lang="en-US" dirty="0"/>
          </a:p>
        </p:txBody>
      </p:sp>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spTree>
    <p:extLst>
      <p:ext uri="{BB962C8B-B14F-4D97-AF65-F5344CB8AC3E}">
        <p14:creationId xmlns:p14="http://schemas.microsoft.com/office/powerpoint/2010/main" val="153886050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1144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3808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1809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87798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552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0735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470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2"/>
            <a:ext cx="11375536" cy="222830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17186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bwMode="auto">
          <a:xfrm>
            <a:off x="0" y="2020642"/>
            <a:ext cx="12436475" cy="707562"/>
          </a:xfrm>
          <a:prstGeom prst="rect">
            <a:avLst/>
          </a:prstGeom>
          <a:blipFill>
            <a:blip r:embed="rId2" cstate="print"/>
            <a:srcRect/>
            <a:stretch>
              <a:fillRect t="-100000"/>
            </a:stretch>
          </a:blipFill>
          <a:ln w="9525" algn="ctr">
            <a:noFill/>
            <a:miter lim="800000"/>
            <a:headEnd/>
            <a:tailEnd/>
          </a:ln>
          <a:effectLst/>
        </p:spPr>
        <p:txBody>
          <a:bodyPr wrap="none" rtlCol="0" anchor="ctr"/>
          <a:lstStyle/>
          <a:p>
            <a:pPr algn="ctr" defTabSz="932597"/>
            <a:endParaRPr lang="en-US" sz="2040" dirty="0">
              <a:solidFill>
                <a:srgbClr val="FFFFFF"/>
              </a:solidFill>
              <a:latin typeface="Cambria" pitchFamily="18" charset="0"/>
            </a:endParaRPr>
          </a:p>
        </p:txBody>
      </p:sp>
      <p:sp>
        <p:nvSpPr>
          <p:cNvPr id="2" name="Title 1"/>
          <p:cNvSpPr>
            <a:spLocks noGrp="1"/>
          </p:cNvSpPr>
          <p:nvPr>
            <p:ph type="title" hasCustomPrompt="1"/>
          </p:nvPr>
        </p:nvSpPr>
        <p:spPr bwMode="white">
          <a:xfrm>
            <a:off x="621824" y="2030355"/>
            <a:ext cx="11192828" cy="777169"/>
          </a:xfrm>
        </p:spPr>
        <p:txBody>
          <a:bodyPr/>
          <a:lstStyle>
            <a:lvl1pPr algn="l">
              <a:defRPr>
                <a:solidFill>
                  <a:schemeClr val="tx1"/>
                </a:solidFill>
              </a:defRPr>
            </a:lvl1pPr>
          </a:lstStyle>
          <a:p>
            <a:r>
              <a:rPr lang="en-US" dirty="0"/>
              <a:t>Demo</a:t>
            </a:r>
          </a:p>
        </p:txBody>
      </p:sp>
      <p:sp>
        <p:nvSpPr>
          <p:cNvPr id="4" name="Text Placeholder 2"/>
          <p:cNvSpPr>
            <a:spLocks noGrp="1"/>
          </p:cNvSpPr>
          <p:nvPr>
            <p:ph type="body" idx="1"/>
          </p:nvPr>
        </p:nvSpPr>
        <p:spPr>
          <a:xfrm>
            <a:off x="621824" y="4041281"/>
            <a:ext cx="11192828" cy="777905"/>
          </a:xfrm>
        </p:spPr>
        <p:txBody>
          <a:bodyPr rtlCol="0"/>
          <a:lstStyle>
            <a:lvl1pPr marL="0" indent="0">
              <a:buClrTx/>
              <a:buFont typeface="Wingdings" pitchFamily="2" charset="2"/>
              <a:buNone/>
              <a:defRPr sz="2040" b="0">
                <a:latin typeface="Calibri" pitchFamily="34" charset="0"/>
              </a:defRPr>
            </a:lvl1pPr>
            <a:lvl2pPr marL="466298" indent="0">
              <a:buClrTx/>
              <a:buFont typeface="Wingdings" pitchFamily="2" charset="2"/>
              <a:buNone/>
              <a:defRPr sz="1836" b="0">
                <a:latin typeface="Calibri Light" pitchFamily="34" charset="0"/>
              </a:defRPr>
            </a:lvl2pPr>
            <a:lvl3pPr marL="932597" indent="0">
              <a:buClrTx/>
              <a:buFont typeface="Wingdings" pitchFamily="2" charset="2"/>
              <a:buNone/>
              <a:defRPr sz="1632" b="0">
                <a:latin typeface="Myriad Pro" pitchFamily="34" charset="0"/>
              </a:defRPr>
            </a:lvl3pPr>
            <a:lvl4pPr marL="1398895" indent="0">
              <a:buClrTx/>
              <a:buFont typeface="Wingdings" pitchFamily="2" charset="2"/>
              <a:buNone/>
              <a:defRPr sz="1428" b="0">
                <a:latin typeface="Myriad Pro" pitchFamily="34" charset="0"/>
              </a:defRPr>
            </a:lvl4pPr>
            <a:lvl5pPr marL="1865193" indent="0">
              <a:buClrTx/>
              <a:buFont typeface="Wingdings" pitchFamily="2" charset="2"/>
              <a:buNone/>
              <a:defRPr sz="1224" b="0">
                <a:latin typeface="Myriad Pro" pitchFamily="34" charset="0"/>
              </a:defRPr>
            </a:lvl5pPr>
          </a:lstStyle>
          <a:p>
            <a:pPr lvl="0"/>
            <a:r>
              <a:rPr lang="en-US"/>
              <a:t>Click to edit Master text styles</a:t>
            </a:r>
          </a:p>
          <a:p>
            <a:pPr lvl="1"/>
            <a:r>
              <a:rPr lang="en-US"/>
              <a:t>Second level</a:t>
            </a:r>
          </a:p>
        </p:txBody>
      </p:sp>
      <p:pic>
        <p:nvPicPr>
          <p:cNvPr id="7" name="Picture 6"/>
          <p:cNvPicPr>
            <a:picLocks noChangeAspect="1"/>
          </p:cNvPicPr>
          <p:nvPr userDrawn="1"/>
        </p:nvPicPr>
        <p:blipFill>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a:off x="6425512" y="5051601"/>
            <a:ext cx="5469886" cy="1426883"/>
          </a:xfrm>
          <a:prstGeom prst="rect">
            <a:avLst/>
          </a:prstGeom>
        </p:spPr>
      </p:pic>
    </p:spTree>
    <p:extLst>
      <p:ext uri="{BB962C8B-B14F-4D97-AF65-F5344CB8AC3E}">
        <p14:creationId xmlns:p14="http://schemas.microsoft.com/office/powerpoint/2010/main" val="2999171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2000"/>
                                        <p:tgtEl>
                                          <p:spTgt spid="2"/>
                                        </p:tgtEl>
                                      </p:cBhvr>
                                    </p:animEffect>
                                  </p:childTnLst>
                                </p:cTn>
                              </p:par>
                            </p:childTnLst>
                          </p:cTn>
                        </p:par>
                        <p:par>
                          <p:cTn id="11" fill="hold">
                            <p:stCondLst>
                              <p:cond delay="2500"/>
                            </p:stCondLst>
                            <p:childTnLst>
                              <p:par>
                                <p:cTn id="12" presetID="1" presetClass="entr" presetSubtype="0" fill="hold" grpId="0" nodeType="afterEffect">
                                  <p:stCondLst>
                                    <p:cond delay="100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4" grpId="0" build="p">
        <p:tmplLst>
          <p:tmpl lvl="1">
            <p:tnLst>
              <p:par>
                <p:cTn presetID="1" presetClass="entr" presetSubtype="0" fill="hold" nodeType="after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31" t="-203" r="-107" b="9231"/>
          <a:stretch/>
        </p:blipFill>
        <p:spPr>
          <a:xfrm>
            <a:off x="6218239" y="2409227"/>
            <a:ext cx="6667331" cy="4542124"/>
          </a:xfrm>
          <a:prstGeom prst="rect">
            <a:avLst/>
          </a:prstGeom>
          <a:ln>
            <a:noFill/>
          </a:ln>
          <a:effectLst>
            <a:softEdge rad="635000"/>
          </a:effectLst>
        </p:spPr>
      </p:pic>
      <p:sp>
        <p:nvSpPr>
          <p:cNvPr id="3" name="Text Placeholder 2"/>
          <p:cNvSpPr>
            <a:spLocks noGrp="1"/>
          </p:cNvSpPr>
          <p:nvPr>
            <p:ph type="body" idx="1"/>
          </p:nvPr>
        </p:nvSpPr>
        <p:spPr>
          <a:xfrm>
            <a:off x="932736" y="4027452"/>
            <a:ext cx="10571004" cy="467179"/>
          </a:xfrm>
        </p:spPr>
        <p:txBody>
          <a:bodyPr anchor="b"/>
          <a:lstStyle>
            <a:lvl1pPr marL="0" indent="0">
              <a:buNone/>
              <a:defRPr sz="2040" i="0">
                <a:solidFill>
                  <a:schemeClr val="tx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32736" y="4585300"/>
            <a:ext cx="10571004" cy="777169"/>
          </a:xfrm>
        </p:spPr>
        <p:txBody>
          <a:bodyP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886522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3840888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553683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197969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909198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317306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44030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2231957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80478282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2591292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8523431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5170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34405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579324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49235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417776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95060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933181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22924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9043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197985151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41434609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80808036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99717835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7556850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321333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76980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5170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7462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54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93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8262854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image" Target="../media/image1.png"/><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image" Target="../media/image2.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image" Target="../media/image2.png"/><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image" Target="../media/image1.png"/><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theme" Target="../theme/theme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image" Target="../media/image2.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8" Type="http://schemas.openxmlformats.org/officeDocument/2006/relationships/slideLayout" Target="../slideLayouts/slideLayout107.xml"/><Relationship Id="rId3"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607592190"/>
      </p:ext>
    </p:extLst>
  </p:cSld>
  <p:clrMap bg1="dk1" tx1="lt1" bg2="dk2" tx2="lt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6" r:id="rId18"/>
    <p:sldLayoutId id="2147484297" r:id="rId19"/>
    <p:sldLayoutId id="2147484298" r:id="rId20"/>
    <p:sldLayoutId id="2147484299" r:id="rId21"/>
    <p:sldLayoutId id="2147484300" r:id="rId22"/>
    <p:sldLayoutId id="2147484301" r:id="rId23"/>
    <p:sldLayoutId id="2147484302" r:id="rId24"/>
    <p:sldLayoutId id="2147484303" r:id="rId25"/>
    <p:sldLayoutId id="2147484304" r:id="rId26"/>
    <p:sldLayoutId id="2147484305" r:id="rId27"/>
    <p:sldLayoutId id="2147484306" r:id="rId28"/>
    <p:sldLayoutId id="2147484307" r:id="rId29"/>
    <p:sldLayoutId id="2147484308" r:id="rId30"/>
    <p:sldLayoutId id="2147484309" r:id="rId31"/>
    <p:sldLayoutId id="2147484310" r:id="rId32"/>
    <p:sldLayoutId id="2147484311" r:id="rId33"/>
    <p:sldLayoutId id="2147484312" r:id="rId34"/>
    <p:sldLayoutId id="2147484313" r:id="rId35"/>
    <p:sldLayoutId id="2147484314" r:id="rId36"/>
    <p:sldLayoutId id="2147484315" r:id="rId37"/>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352151150"/>
      </p:ext>
    </p:extLst>
  </p:cSld>
  <p:clrMap bg1="dk1" tx1="lt1" bg2="dk2" tx2="lt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 id="2147484331" r:id="rId15"/>
    <p:sldLayoutId id="2147484332" r:id="rId16"/>
    <p:sldLayoutId id="2147484333" r:id="rId17"/>
    <p:sldLayoutId id="2147484334" r:id="rId18"/>
    <p:sldLayoutId id="2147484335" r:id="rId19"/>
    <p:sldLayoutId id="2147484336" r:id="rId20"/>
    <p:sldLayoutId id="2147484337" r:id="rId21"/>
    <p:sldLayoutId id="2147484338" r:id="rId22"/>
    <p:sldLayoutId id="2147484339" r:id="rId23"/>
    <p:sldLayoutId id="2147484340" r:id="rId24"/>
    <p:sldLayoutId id="2147484341" r:id="rId25"/>
    <p:sldLayoutId id="2147484342" r:id="rId26"/>
    <p:sldLayoutId id="2147484343" r:id="rId27"/>
    <p:sldLayoutId id="2147484344" r:id="rId28"/>
    <p:sldLayoutId id="2147484345" r:id="rId29"/>
    <p:sldLayoutId id="2147484346" r:id="rId30"/>
    <p:sldLayoutId id="2147484347"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485593632"/>
      </p:ext>
    </p:extLst>
  </p:cSld>
  <p:clrMap bg1="dk1" tx1="lt1" bg2="dk2" tx2="lt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 id="2147484367" r:id="rId19"/>
    <p:sldLayoutId id="2147484368" r:id="rId20"/>
    <p:sldLayoutId id="2147484369" r:id="rId21"/>
    <p:sldLayoutId id="2147484370" r:id="rId22"/>
    <p:sldLayoutId id="2147484371" r:id="rId23"/>
    <p:sldLayoutId id="2147484372" r:id="rId24"/>
    <p:sldLayoutId id="2147484373" r:id="rId25"/>
    <p:sldLayoutId id="2147484374" r:id="rId26"/>
    <p:sldLayoutId id="2147484375" r:id="rId27"/>
    <p:sldLayoutId id="2147484376" r:id="rId28"/>
    <p:sldLayoutId id="2147484377" r:id="rId29"/>
    <p:sldLayoutId id="2147484378" r:id="rId30"/>
    <p:sldLayoutId id="2147484379" r:id="rId31"/>
    <p:sldLayoutId id="2147484380" r:id="rId32"/>
    <p:sldLayoutId id="2147484381" r:id="rId33"/>
    <p:sldLayoutId id="2147484382" r:id="rId34"/>
    <p:sldLayoutId id="2147484383" r:id="rId35"/>
    <p:sldLayoutId id="2147484384" r:id="rId36"/>
    <p:sldLayoutId id="2147484385" r:id="rId37"/>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40"/>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miguelcastro67.me/"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image" Target="../media/image22.gif"/><Relationship Id="rId13" Type="http://schemas.openxmlformats.org/officeDocument/2006/relationships/image" Target="../media/image23.emf"/><Relationship Id="rId3" Type="http://schemas.openxmlformats.org/officeDocument/2006/relationships/hyperlink" Target="http://aka.ms/msdn_teched" TargetMode="External"/><Relationship Id="rId7" Type="http://schemas.openxmlformats.org/officeDocument/2006/relationships/image" Target="../media/image21.png"/><Relationship Id="rId12" Type="http://schemas.openxmlformats.org/officeDocument/2006/relationships/oleObject" Target="../embeddings/oleObject1.bin"/><Relationship Id="rId2" Type="http://schemas.openxmlformats.org/officeDocument/2006/relationships/image" Target="../media/image17.png"/><Relationship Id="rId16" Type="http://schemas.openxmlformats.org/officeDocument/2006/relationships/image" Target="../media/image26.png"/><Relationship Id="rId1" Type="http://schemas.openxmlformats.org/officeDocument/2006/relationships/slideLayout" Target="../slideLayouts/slideLayout87.xml"/><Relationship Id="rId6" Type="http://schemas.openxmlformats.org/officeDocument/2006/relationships/image" Target="../media/image20.png"/><Relationship Id="rId11" Type="http://schemas.openxmlformats.org/officeDocument/2006/relationships/hyperlink" Target="http://aka.ms/aivsix" TargetMode="External"/><Relationship Id="rId5" Type="http://schemas.openxmlformats.org/officeDocument/2006/relationships/image" Target="../media/image19.png"/><Relationship Id="rId15" Type="http://schemas.openxmlformats.org/officeDocument/2006/relationships/image" Target="../media/image25.png"/><Relationship Id="rId10" Type="http://schemas.openxmlformats.org/officeDocument/2006/relationships/hyperlink" Target="http://visualstudio.com/" TargetMode="External"/><Relationship Id="rId4" Type="http://schemas.openxmlformats.org/officeDocument/2006/relationships/image" Target="../media/image18.png"/><Relationship Id="rId9" Type="http://schemas.openxmlformats.org/officeDocument/2006/relationships/image" Target="../media/image2.png"/><Relationship Id="rId1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441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75481" y="1601435"/>
            <a:ext cx="11885514" cy="3745328"/>
          </a:xfrm>
        </p:spPr>
        <p:txBody>
          <a:bodyPr/>
          <a:lstStyle/>
          <a:p>
            <a:r>
              <a:rPr lang="en-US" dirty="0"/>
              <a:t>An architectural pattern designed to easily satisfy a class’ dependencies</a:t>
            </a:r>
          </a:p>
          <a:p>
            <a:pPr lvl="1"/>
            <a:r>
              <a:rPr lang="en-US" dirty="0"/>
              <a:t>Allows us to write decoupled code</a:t>
            </a:r>
          </a:p>
          <a:p>
            <a:pPr lvl="1"/>
            <a:r>
              <a:rPr lang="en-US" dirty="0"/>
              <a:t>Facilitate testability</a:t>
            </a:r>
          </a:p>
          <a:p>
            <a:pPr lvl="1"/>
            <a:r>
              <a:rPr lang="en-US" dirty="0"/>
              <a:t>Ease deployment of components</a:t>
            </a:r>
          </a:p>
          <a:p>
            <a:r>
              <a:rPr lang="en-US" dirty="0"/>
              <a:t>Typically implemented with the aid of an object container</a:t>
            </a:r>
          </a:p>
        </p:txBody>
      </p:sp>
      <p:sp>
        <p:nvSpPr>
          <p:cNvPr id="4" name="Title 3"/>
          <p:cNvSpPr>
            <a:spLocks noGrp="1"/>
          </p:cNvSpPr>
          <p:nvPr>
            <p:ph type="title"/>
          </p:nvPr>
        </p:nvSpPr>
        <p:spPr/>
        <p:txBody>
          <a:bodyPr/>
          <a:lstStyle/>
          <a:p>
            <a:r>
              <a:rPr lang="en-US" dirty="0"/>
              <a:t>What is Dependency Injection</a:t>
            </a:r>
          </a:p>
        </p:txBody>
      </p:sp>
    </p:spTree>
    <p:extLst>
      <p:ext uri="{BB962C8B-B14F-4D97-AF65-F5344CB8AC3E}">
        <p14:creationId xmlns:p14="http://schemas.microsoft.com/office/powerpoint/2010/main" val="19562135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601435"/>
            <a:ext cx="11885514" cy="3597663"/>
          </a:xfrm>
        </p:spPr>
        <p:txBody>
          <a:bodyPr/>
          <a:lstStyle/>
          <a:p>
            <a:r>
              <a:rPr lang="en-US" dirty="0"/>
              <a:t>A repository for definitions typically relating an abstraction to a concrete class</a:t>
            </a:r>
          </a:p>
          <a:p>
            <a:r>
              <a:rPr lang="en-US" dirty="0"/>
              <a:t>Core functionality</a:t>
            </a:r>
          </a:p>
          <a:p>
            <a:pPr lvl="1"/>
            <a:r>
              <a:rPr lang="en-US" dirty="0"/>
              <a:t>Provide facility for registering classes</a:t>
            </a:r>
          </a:p>
          <a:p>
            <a:pPr lvl="2"/>
            <a:r>
              <a:rPr lang="en-US" dirty="0"/>
              <a:t>Usually related to interfaces</a:t>
            </a:r>
          </a:p>
          <a:p>
            <a:pPr lvl="1"/>
            <a:r>
              <a:rPr lang="en-US" dirty="0"/>
              <a:t>Provide facility for resolving a request</a:t>
            </a:r>
          </a:p>
          <a:p>
            <a:pPr lvl="2"/>
            <a:r>
              <a:rPr lang="en-US" dirty="0"/>
              <a:t>Usually from a given interface (not always)</a:t>
            </a:r>
          </a:p>
        </p:txBody>
      </p:sp>
      <p:sp>
        <p:nvSpPr>
          <p:cNvPr id="2" name="Title 1"/>
          <p:cNvSpPr>
            <a:spLocks noGrp="1"/>
          </p:cNvSpPr>
          <p:nvPr>
            <p:ph type="title"/>
          </p:nvPr>
        </p:nvSpPr>
        <p:spPr/>
        <p:txBody>
          <a:bodyPr/>
          <a:lstStyle/>
          <a:p>
            <a:r>
              <a:rPr lang="en-US" dirty="0"/>
              <a:t>The DI Container</a:t>
            </a:r>
          </a:p>
        </p:txBody>
      </p:sp>
    </p:spTree>
    <p:extLst>
      <p:ext uri="{BB962C8B-B14F-4D97-AF65-F5344CB8AC3E}">
        <p14:creationId xmlns:p14="http://schemas.microsoft.com/office/powerpoint/2010/main" val="8659068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601435"/>
            <a:ext cx="11885514" cy="3838751"/>
          </a:xfrm>
        </p:spPr>
        <p:txBody>
          <a:bodyPr/>
          <a:lstStyle/>
          <a:p>
            <a:r>
              <a:rPr lang="en-US" dirty="0"/>
              <a:t>Type associations (registrations) achieved depending on container</a:t>
            </a:r>
          </a:p>
          <a:p>
            <a:pPr lvl="1"/>
            <a:r>
              <a:rPr lang="en-US" dirty="0"/>
              <a:t>Procedural (fluent interface)</a:t>
            </a:r>
          </a:p>
          <a:p>
            <a:pPr lvl="2"/>
            <a:r>
              <a:rPr lang="en-US" dirty="0"/>
              <a:t>Unity, NInject, Castle Windsor, </a:t>
            </a:r>
            <a:r>
              <a:rPr lang="en-US" dirty="0" err="1"/>
              <a:t>StructureMap</a:t>
            </a:r>
            <a:r>
              <a:rPr lang="en-US" dirty="0"/>
              <a:t>, </a:t>
            </a:r>
            <a:r>
              <a:rPr lang="en-US" dirty="0" err="1"/>
              <a:t>Autofac</a:t>
            </a:r>
            <a:endParaRPr lang="en-US" dirty="0"/>
          </a:p>
          <a:p>
            <a:pPr lvl="1"/>
            <a:r>
              <a:rPr lang="en-US" dirty="0"/>
              <a:t>Configuration</a:t>
            </a:r>
          </a:p>
          <a:p>
            <a:pPr lvl="2"/>
            <a:r>
              <a:rPr lang="en-US" dirty="0" err="1"/>
              <a:t>Spring.NET</a:t>
            </a:r>
            <a:r>
              <a:rPr lang="en-US" dirty="0"/>
              <a:t>, </a:t>
            </a:r>
            <a:r>
              <a:rPr lang="en-US" dirty="0" err="1"/>
              <a:t>Autofac</a:t>
            </a:r>
            <a:r>
              <a:rPr lang="en-US" dirty="0"/>
              <a:t>, etc.</a:t>
            </a:r>
          </a:p>
          <a:p>
            <a:pPr lvl="1"/>
            <a:r>
              <a:rPr lang="en-US" dirty="0"/>
              <a:t>Declarative (attributes)</a:t>
            </a:r>
          </a:p>
          <a:p>
            <a:pPr lvl="2"/>
            <a:r>
              <a:rPr lang="en-US" dirty="0"/>
              <a:t>Managed Extensibility Framework (MEF)</a:t>
            </a:r>
          </a:p>
        </p:txBody>
      </p:sp>
      <p:sp>
        <p:nvSpPr>
          <p:cNvPr id="2" name="Title 1"/>
          <p:cNvSpPr>
            <a:spLocks noGrp="1"/>
          </p:cNvSpPr>
          <p:nvPr>
            <p:ph type="title"/>
          </p:nvPr>
        </p:nvSpPr>
        <p:spPr/>
        <p:txBody>
          <a:bodyPr/>
          <a:lstStyle/>
          <a:p>
            <a:r>
              <a:rPr lang="en-US" dirty="0"/>
              <a:t>The DI Container</a:t>
            </a:r>
          </a:p>
        </p:txBody>
      </p:sp>
    </p:spTree>
    <p:extLst>
      <p:ext uri="{BB962C8B-B14F-4D97-AF65-F5344CB8AC3E}">
        <p14:creationId xmlns:p14="http://schemas.microsoft.com/office/powerpoint/2010/main" val="38917376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601435"/>
            <a:ext cx="11885514" cy="4693637"/>
          </a:xfrm>
        </p:spPr>
        <p:txBody>
          <a:bodyPr>
            <a:noAutofit/>
          </a:bodyPr>
          <a:lstStyle/>
          <a:p>
            <a:r>
              <a:rPr lang="en-US" dirty="0"/>
              <a:t>Recursively resolves dependencies</a:t>
            </a:r>
          </a:p>
          <a:p>
            <a:r>
              <a:rPr lang="en-US" dirty="0"/>
              <a:t>Injected interface variables</a:t>
            </a:r>
          </a:p>
          <a:p>
            <a:pPr lvl="1"/>
            <a:r>
              <a:rPr lang="en-US" dirty="0"/>
              <a:t>Constructor (usual)</a:t>
            </a:r>
          </a:p>
          <a:p>
            <a:pPr lvl="1"/>
            <a:r>
              <a:rPr lang="en-US" dirty="0"/>
              <a:t>Property</a:t>
            </a:r>
          </a:p>
          <a:p>
            <a:r>
              <a:rPr lang="en-US" dirty="0"/>
              <a:t>Requesting one class (from container) starts chain reaction</a:t>
            </a:r>
          </a:p>
        </p:txBody>
      </p:sp>
      <p:sp>
        <p:nvSpPr>
          <p:cNvPr id="2" name="Title 1"/>
          <p:cNvSpPr>
            <a:spLocks noGrp="1"/>
          </p:cNvSpPr>
          <p:nvPr>
            <p:ph type="title"/>
          </p:nvPr>
        </p:nvSpPr>
        <p:spPr/>
        <p:txBody>
          <a:bodyPr/>
          <a:lstStyle/>
          <a:p>
            <a:r>
              <a:rPr lang="en-US" dirty="0"/>
              <a:t>The DI Container</a:t>
            </a:r>
          </a:p>
        </p:txBody>
      </p:sp>
    </p:spTree>
    <p:extLst>
      <p:ext uri="{BB962C8B-B14F-4D97-AF65-F5344CB8AC3E}">
        <p14:creationId xmlns:p14="http://schemas.microsoft.com/office/powerpoint/2010/main" val="11021615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569082"/>
            <a:ext cx="11885514" cy="4803707"/>
          </a:xfrm>
        </p:spPr>
        <p:txBody>
          <a:bodyPr/>
          <a:lstStyle/>
          <a:p>
            <a:r>
              <a:rPr lang="en-US" dirty="0"/>
              <a:t>Unity</a:t>
            </a:r>
          </a:p>
          <a:p>
            <a:r>
              <a:rPr lang="en-US" dirty="0" err="1"/>
              <a:t>Ninject</a:t>
            </a:r>
            <a:endParaRPr lang="en-US" dirty="0"/>
          </a:p>
          <a:p>
            <a:r>
              <a:rPr lang="en-US" dirty="0"/>
              <a:t>Castle Windsor</a:t>
            </a:r>
          </a:p>
          <a:p>
            <a:r>
              <a:rPr lang="en-US" dirty="0" err="1"/>
              <a:t>StructureMap</a:t>
            </a:r>
            <a:endParaRPr lang="en-US" dirty="0"/>
          </a:p>
          <a:p>
            <a:r>
              <a:rPr lang="en-US" dirty="0" err="1"/>
              <a:t>AutoFac</a:t>
            </a:r>
            <a:r>
              <a:rPr lang="en-US" dirty="0"/>
              <a:t> *</a:t>
            </a:r>
          </a:p>
          <a:p>
            <a:r>
              <a:rPr lang="en-US" dirty="0" err="1"/>
              <a:t>MEF</a:t>
            </a:r>
            <a:endParaRPr lang="en-US" dirty="0"/>
          </a:p>
          <a:p>
            <a:r>
              <a:rPr lang="en-US" dirty="0" err="1"/>
              <a:t>Spring.NET</a:t>
            </a:r>
            <a:endParaRPr lang="en-US" dirty="0"/>
          </a:p>
        </p:txBody>
      </p:sp>
      <p:sp>
        <p:nvSpPr>
          <p:cNvPr id="2" name="Title 1"/>
          <p:cNvSpPr>
            <a:spLocks noGrp="1"/>
          </p:cNvSpPr>
          <p:nvPr>
            <p:ph type="title"/>
          </p:nvPr>
        </p:nvSpPr>
        <p:spPr/>
        <p:txBody>
          <a:bodyPr/>
          <a:lstStyle/>
          <a:p>
            <a:r>
              <a:rPr lang="en-US" dirty="0"/>
              <a:t>Available Containers</a:t>
            </a:r>
          </a:p>
        </p:txBody>
      </p:sp>
    </p:spTree>
    <p:extLst>
      <p:ext uri="{BB962C8B-B14F-4D97-AF65-F5344CB8AC3E}">
        <p14:creationId xmlns:p14="http://schemas.microsoft.com/office/powerpoint/2010/main" val="21548812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1</a:t>
            </a:r>
          </a:p>
        </p:txBody>
      </p:sp>
      <p:sp>
        <p:nvSpPr>
          <p:cNvPr id="5" name="Text Placeholder 4"/>
          <p:cNvSpPr>
            <a:spLocks noGrp="1"/>
          </p:cNvSpPr>
          <p:nvPr>
            <p:ph type="body" sz="quarter" idx="12"/>
          </p:nvPr>
        </p:nvSpPr>
        <p:spPr/>
        <p:txBody>
          <a:bodyPr/>
          <a:lstStyle/>
          <a:p>
            <a:r>
              <a:rPr lang="en-US" dirty="0"/>
              <a:t>Using the DI Container</a:t>
            </a:r>
          </a:p>
        </p:txBody>
      </p:sp>
    </p:spTree>
    <p:extLst>
      <p:ext uri="{BB962C8B-B14F-4D97-AF65-F5344CB8AC3E}">
        <p14:creationId xmlns:p14="http://schemas.microsoft.com/office/powerpoint/2010/main" val="1063975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Other DI Techniques</a:t>
            </a:r>
          </a:p>
        </p:txBody>
      </p:sp>
    </p:spTree>
    <p:extLst>
      <p:ext uri="{BB962C8B-B14F-4D97-AF65-F5344CB8AC3E}">
        <p14:creationId xmlns:p14="http://schemas.microsoft.com/office/powerpoint/2010/main" val="27581459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3462226"/>
          </a:xfrm>
        </p:spPr>
        <p:txBody>
          <a:bodyPr/>
          <a:lstStyle/>
          <a:p>
            <a:r>
              <a:rPr lang="en-US" dirty="0"/>
              <a:t>Sometimes a class receives many injections</a:t>
            </a:r>
          </a:p>
          <a:p>
            <a:r>
              <a:rPr lang="en-US" dirty="0"/>
              <a:t>May need only a few (or one), depending on method called</a:t>
            </a:r>
          </a:p>
          <a:p>
            <a:pPr lvl="1"/>
            <a:r>
              <a:rPr lang="en-US" dirty="0"/>
              <a:t>Services or Business engines receiving Data Repositories</a:t>
            </a:r>
          </a:p>
          <a:p>
            <a:r>
              <a:rPr lang="en-US" dirty="0"/>
              <a:t>Can use locator to obtain instance from container</a:t>
            </a:r>
          </a:p>
          <a:p>
            <a:pPr lvl="1"/>
            <a:r>
              <a:rPr lang="en-US" dirty="0"/>
              <a:t>Service locator ensures testability (or abstract factory)</a:t>
            </a:r>
          </a:p>
        </p:txBody>
      </p:sp>
      <p:sp>
        <p:nvSpPr>
          <p:cNvPr id="3" name="Title 2"/>
          <p:cNvSpPr>
            <a:spLocks noGrp="1"/>
          </p:cNvSpPr>
          <p:nvPr>
            <p:ph type="title"/>
          </p:nvPr>
        </p:nvSpPr>
        <p:spPr/>
        <p:txBody>
          <a:bodyPr/>
          <a:lstStyle/>
          <a:p>
            <a:r>
              <a:rPr lang="en-US" dirty="0"/>
              <a:t>On-Demand Instances</a:t>
            </a:r>
          </a:p>
        </p:txBody>
      </p:sp>
    </p:spTree>
    <p:extLst>
      <p:ext uri="{BB962C8B-B14F-4D97-AF65-F5344CB8AC3E}">
        <p14:creationId xmlns:p14="http://schemas.microsoft.com/office/powerpoint/2010/main" val="11428926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2637641"/>
          </a:xfrm>
        </p:spPr>
        <p:txBody>
          <a:bodyPr/>
          <a:lstStyle/>
          <a:p>
            <a:r>
              <a:rPr lang="en-US" dirty="0"/>
              <a:t>Can be specific [to a type]</a:t>
            </a:r>
          </a:p>
          <a:p>
            <a:pPr lvl="1"/>
            <a:r>
              <a:rPr lang="en-US" dirty="0"/>
              <a:t>Billing Processor Locator</a:t>
            </a:r>
          </a:p>
          <a:p>
            <a:r>
              <a:rPr lang="en-US" dirty="0"/>
              <a:t>Generic-based (to handle many classes)</a:t>
            </a:r>
          </a:p>
          <a:p>
            <a:pPr lvl="1"/>
            <a:r>
              <a:rPr lang="en-US" dirty="0"/>
              <a:t>Processor Locator</a:t>
            </a:r>
          </a:p>
          <a:p>
            <a:pPr lvl="1"/>
            <a:r>
              <a:rPr lang="en-US" dirty="0"/>
              <a:t>Marker interface can be added for generic-constraint (</a:t>
            </a:r>
            <a:r>
              <a:rPr lang="en-US" dirty="0" err="1"/>
              <a:t>IProcessor</a:t>
            </a:r>
            <a:r>
              <a:rPr lang="en-US" dirty="0"/>
              <a:t>)</a:t>
            </a:r>
          </a:p>
        </p:txBody>
      </p:sp>
      <p:sp>
        <p:nvSpPr>
          <p:cNvPr id="3" name="Title 2"/>
          <p:cNvSpPr>
            <a:spLocks noGrp="1"/>
          </p:cNvSpPr>
          <p:nvPr>
            <p:ph type="title"/>
          </p:nvPr>
        </p:nvSpPr>
        <p:spPr/>
        <p:txBody>
          <a:bodyPr/>
          <a:lstStyle/>
          <a:p>
            <a:r>
              <a:rPr lang="en-US" dirty="0"/>
              <a:t>Service Locator</a:t>
            </a:r>
          </a:p>
        </p:txBody>
      </p:sp>
    </p:spTree>
    <p:extLst>
      <p:ext uri="{BB962C8B-B14F-4D97-AF65-F5344CB8AC3E}">
        <p14:creationId xmlns:p14="http://schemas.microsoft.com/office/powerpoint/2010/main" val="8608103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2 &amp; 3</a:t>
            </a:r>
          </a:p>
        </p:txBody>
      </p:sp>
      <p:sp>
        <p:nvSpPr>
          <p:cNvPr id="5" name="Text Placeholder 4"/>
          <p:cNvSpPr>
            <a:spLocks noGrp="1"/>
          </p:cNvSpPr>
          <p:nvPr>
            <p:ph type="body" sz="quarter" idx="12"/>
          </p:nvPr>
        </p:nvSpPr>
        <p:spPr>
          <a:xfrm>
            <a:off x="275481" y="3954463"/>
            <a:ext cx="9284585" cy="1829593"/>
          </a:xfrm>
        </p:spPr>
        <p:txBody>
          <a:bodyPr/>
          <a:lstStyle/>
          <a:p>
            <a:r>
              <a:rPr lang="en-US" dirty="0"/>
              <a:t>Using service locator</a:t>
            </a:r>
          </a:p>
        </p:txBody>
      </p:sp>
    </p:spTree>
    <p:extLst>
      <p:ext uri="{BB962C8B-B14F-4D97-AF65-F5344CB8AC3E}">
        <p14:creationId xmlns:p14="http://schemas.microsoft.com/office/powerpoint/2010/main" val="4013756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0" dirty="0"/>
              <a:t>Deep Dive Into Dependency Injection and Writing Decoupled Quality and Testable Code</a:t>
            </a:r>
          </a:p>
        </p:txBody>
      </p:sp>
      <p:sp>
        <p:nvSpPr>
          <p:cNvPr id="3" name="Text Placeholder 2"/>
          <p:cNvSpPr>
            <a:spLocks noGrp="1"/>
          </p:cNvSpPr>
          <p:nvPr>
            <p:ph type="body" sz="quarter" idx="14"/>
          </p:nvPr>
        </p:nvSpPr>
        <p:spPr>
          <a:xfrm>
            <a:off x="274638" y="4868862"/>
            <a:ext cx="6400800" cy="1554478"/>
          </a:xfrm>
        </p:spPr>
        <p:txBody>
          <a:bodyPr/>
          <a:lstStyle/>
          <a:p>
            <a:r>
              <a:rPr lang="en-US" dirty="0"/>
              <a:t>Miguel A. Castro | @miguelcastro67</a:t>
            </a:r>
          </a:p>
        </p:txBody>
      </p:sp>
      <p:sp>
        <p:nvSpPr>
          <p:cNvPr id="8" name="Text Placeholder 7"/>
          <p:cNvSpPr>
            <a:spLocks noGrp="1"/>
          </p:cNvSpPr>
          <p:nvPr>
            <p:ph type="body" sz="quarter" idx="15"/>
          </p:nvPr>
        </p:nvSpPr>
        <p:spPr/>
        <p:txBody>
          <a:bodyPr/>
          <a:lstStyle/>
          <a:p>
            <a:r>
              <a:rPr lang="en-US" dirty="0"/>
              <a:t>DEV-B412</a:t>
            </a:r>
          </a:p>
        </p:txBody>
      </p:sp>
    </p:spTree>
    <p:extLst>
      <p:ext uri="{BB962C8B-B14F-4D97-AF65-F5344CB8AC3E}">
        <p14:creationId xmlns:p14="http://schemas.microsoft.com/office/powerpoint/2010/main" val="314688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3191484"/>
          </a:xfrm>
        </p:spPr>
        <p:txBody>
          <a:bodyPr/>
          <a:lstStyle/>
          <a:p>
            <a:r>
              <a:rPr lang="en-US" dirty="0"/>
              <a:t>Transient is typically default for most containers</a:t>
            </a:r>
          </a:p>
          <a:p>
            <a:pPr lvl="1"/>
            <a:r>
              <a:rPr lang="en-US" dirty="0"/>
              <a:t>Not </a:t>
            </a:r>
            <a:r>
              <a:rPr lang="en-US" dirty="0" err="1"/>
              <a:t>MEF</a:t>
            </a:r>
            <a:endParaRPr lang="en-US" dirty="0"/>
          </a:p>
          <a:p>
            <a:pPr lvl="1"/>
            <a:r>
              <a:rPr lang="en-US" dirty="0"/>
              <a:t>Resolved instance kept until parent goes away</a:t>
            </a:r>
          </a:p>
          <a:p>
            <a:r>
              <a:rPr lang="en-US" dirty="0"/>
              <a:t>Singleton (shared) kept around until container goes away</a:t>
            </a:r>
          </a:p>
          <a:p>
            <a:pPr lvl="1"/>
            <a:r>
              <a:rPr lang="en-US" dirty="0"/>
              <a:t>Every resolve request results in same instance</a:t>
            </a:r>
          </a:p>
        </p:txBody>
      </p:sp>
      <p:sp>
        <p:nvSpPr>
          <p:cNvPr id="3" name="Title 2"/>
          <p:cNvSpPr>
            <a:spLocks noGrp="1"/>
          </p:cNvSpPr>
          <p:nvPr>
            <p:ph type="title"/>
          </p:nvPr>
        </p:nvSpPr>
        <p:spPr/>
        <p:txBody>
          <a:bodyPr/>
          <a:lstStyle/>
          <a:p>
            <a:r>
              <a:rPr lang="en-US" dirty="0"/>
              <a:t>Instance Lifetime</a:t>
            </a:r>
          </a:p>
        </p:txBody>
      </p:sp>
    </p:spTree>
    <p:extLst>
      <p:ext uri="{BB962C8B-B14F-4D97-AF65-F5344CB8AC3E}">
        <p14:creationId xmlns:p14="http://schemas.microsoft.com/office/powerpoint/2010/main" val="8228012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3314560"/>
          </a:xfrm>
        </p:spPr>
        <p:txBody>
          <a:bodyPr/>
          <a:lstStyle/>
          <a:p>
            <a:r>
              <a:rPr lang="en-US" dirty="0"/>
              <a:t>DI containers hold onto resolved instances</a:t>
            </a:r>
          </a:p>
          <a:p>
            <a:pPr lvl="1"/>
            <a:r>
              <a:rPr lang="en-US" dirty="0"/>
              <a:t>Don’t really know when you called Dispose on them</a:t>
            </a:r>
          </a:p>
          <a:p>
            <a:r>
              <a:rPr lang="en-US" dirty="0"/>
              <a:t>Released when container is disposed</a:t>
            </a:r>
          </a:p>
          <a:p>
            <a:pPr lvl="1"/>
            <a:r>
              <a:rPr lang="en-US" dirty="0"/>
              <a:t>Usually equates to application termination</a:t>
            </a:r>
          </a:p>
          <a:p>
            <a:r>
              <a:rPr lang="en-US" dirty="0"/>
              <a:t>Some contexts require more release control</a:t>
            </a:r>
          </a:p>
          <a:p>
            <a:pPr lvl="1"/>
            <a:r>
              <a:rPr lang="en-US" dirty="0"/>
              <a:t>Web context</a:t>
            </a:r>
          </a:p>
        </p:txBody>
      </p:sp>
      <p:sp>
        <p:nvSpPr>
          <p:cNvPr id="3" name="Title 2"/>
          <p:cNvSpPr>
            <a:spLocks noGrp="1"/>
          </p:cNvSpPr>
          <p:nvPr>
            <p:ph type="title"/>
          </p:nvPr>
        </p:nvSpPr>
        <p:spPr/>
        <p:txBody>
          <a:bodyPr/>
          <a:lstStyle/>
          <a:p>
            <a:r>
              <a:rPr lang="en-US" dirty="0"/>
              <a:t>Disposable Components</a:t>
            </a:r>
          </a:p>
        </p:txBody>
      </p:sp>
    </p:spTree>
    <p:extLst>
      <p:ext uri="{BB962C8B-B14F-4D97-AF65-F5344CB8AC3E}">
        <p14:creationId xmlns:p14="http://schemas.microsoft.com/office/powerpoint/2010/main" val="34519983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3043819"/>
          </a:xfrm>
        </p:spPr>
        <p:txBody>
          <a:bodyPr/>
          <a:lstStyle/>
          <a:p>
            <a:r>
              <a:rPr lang="en-US" dirty="0"/>
              <a:t>Some containers offer help</a:t>
            </a:r>
          </a:p>
          <a:p>
            <a:pPr lvl="1"/>
            <a:r>
              <a:rPr lang="en-US" dirty="0"/>
              <a:t>Autofac is great for this</a:t>
            </a:r>
          </a:p>
          <a:p>
            <a:pPr lvl="1"/>
            <a:r>
              <a:rPr lang="en-US" dirty="0" err="1"/>
              <a:t>ILifetimeScope</a:t>
            </a:r>
            <a:r>
              <a:rPr lang="en-US" dirty="0"/>
              <a:t> creation </a:t>
            </a:r>
            <a:r>
              <a:rPr lang="en-US" dirty="0" err="1"/>
              <a:t>fom</a:t>
            </a:r>
            <a:r>
              <a:rPr lang="en-US" dirty="0"/>
              <a:t> container</a:t>
            </a:r>
          </a:p>
          <a:p>
            <a:pPr lvl="1"/>
            <a:r>
              <a:rPr lang="en-US" dirty="0" err="1"/>
              <a:t>InstancePerLifetimeScope</a:t>
            </a:r>
            <a:r>
              <a:rPr lang="en-US" dirty="0"/>
              <a:t> / </a:t>
            </a:r>
            <a:r>
              <a:rPr lang="en-US" dirty="0" err="1"/>
              <a:t>InstancePerRequest</a:t>
            </a:r>
            <a:r>
              <a:rPr lang="en-US" dirty="0"/>
              <a:t> upon registration</a:t>
            </a:r>
          </a:p>
          <a:p>
            <a:pPr lvl="1"/>
            <a:r>
              <a:rPr lang="en-US" dirty="0"/>
              <a:t>Automatically happens in </a:t>
            </a:r>
            <a:r>
              <a:rPr lang="en-US" dirty="0" err="1"/>
              <a:t>MVC</a:t>
            </a:r>
            <a:r>
              <a:rPr lang="en-US" dirty="0"/>
              <a:t> Autofac dependency resolver</a:t>
            </a:r>
          </a:p>
          <a:p>
            <a:r>
              <a:rPr lang="en-US" dirty="0"/>
              <a:t>Others require a sub-container hack</a:t>
            </a:r>
          </a:p>
        </p:txBody>
      </p:sp>
      <p:sp>
        <p:nvSpPr>
          <p:cNvPr id="3" name="Title 2"/>
          <p:cNvSpPr>
            <a:spLocks noGrp="1"/>
          </p:cNvSpPr>
          <p:nvPr>
            <p:ph type="title"/>
          </p:nvPr>
        </p:nvSpPr>
        <p:spPr/>
        <p:txBody>
          <a:bodyPr/>
          <a:lstStyle/>
          <a:p>
            <a:r>
              <a:rPr lang="en-US" dirty="0"/>
              <a:t>Disposable Components</a:t>
            </a:r>
          </a:p>
        </p:txBody>
      </p:sp>
    </p:spTree>
    <p:extLst>
      <p:ext uri="{BB962C8B-B14F-4D97-AF65-F5344CB8AC3E}">
        <p14:creationId xmlns:p14="http://schemas.microsoft.com/office/powerpoint/2010/main" val="2504728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4</a:t>
            </a:r>
          </a:p>
        </p:txBody>
      </p:sp>
      <p:sp>
        <p:nvSpPr>
          <p:cNvPr id="5" name="Text Placeholder 4"/>
          <p:cNvSpPr>
            <a:spLocks noGrp="1"/>
          </p:cNvSpPr>
          <p:nvPr>
            <p:ph type="body" sz="quarter" idx="12"/>
          </p:nvPr>
        </p:nvSpPr>
        <p:spPr/>
        <p:txBody>
          <a:bodyPr/>
          <a:lstStyle/>
          <a:p>
            <a:r>
              <a:rPr lang="en-US" dirty="0"/>
              <a:t>Singleton &amp; Lifetime Scope control</a:t>
            </a:r>
          </a:p>
        </p:txBody>
      </p:sp>
    </p:spTree>
    <p:extLst>
      <p:ext uri="{BB962C8B-B14F-4D97-AF65-F5344CB8AC3E}">
        <p14:creationId xmlns:p14="http://schemas.microsoft.com/office/powerpoint/2010/main" val="89622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2502204"/>
          </a:xfrm>
        </p:spPr>
        <p:txBody>
          <a:bodyPr/>
          <a:lstStyle/>
          <a:p>
            <a:r>
              <a:rPr lang="en-US" dirty="0"/>
              <a:t>Sometimes need to register &gt; 1 class to interface</a:t>
            </a:r>
          </a:p>
          <a:p>
            <a:r>
              <a:rPr lang="en-US" dirty="0"/>
              <a:t>Can label each registration</a:t>
            </a:r>
          </a:p>
          <a:p>
            <a:pPr lvl="1"/>
            <a:r>
              <a:rPr lang="en-US" dirty="0"/>
              <a:t>Resolve by name (</a:t>
            </a:r>
            <a:r>
              <a:rPr lang="en-US" dirty="0" err="1"/>
              <a:t>kinda</a:t>
            </a:r>
            <a:r>
              <a:rPr lang="en-US" dirty="0"/>
              <a:t> dirty usage)</a:t>
            </a:r>
          </a:p>
          <a:p>
            <a:r>
              <a:rPr lang="en-US" dirty="0"/>
              <a:t>Can inject list of interface-type</a:t>
            </a:r>
          </a:p>
        </p:txBody>
      </p:sp>
      <p:sp>
        <p:nvSpPr>
          <p:cNvPr id="3" name="Title 2"/>
          <p:cNvSpPr>
            <a:spLocks noGrp="1"/>
          </p:cNvSpPr>
          <p:nvPr>
            <p:ph type="title"/>
          </p:nvPr>
        </p:nvSpPr>
        <p:spPr/>
        <p:txBody>
          <a:bodyPr/>
          <a:lstStyle/>
          <a:p>
            <a:r>
              <a:rPr lang="en-US" dirty="0"/>
              <a:t>One-to-Many Registrations</a:t>
            </a:r>
          </a:p>
        </p:txBody>
      </p:sp>
    </p:spTree>
    <p:extLst>
      <p:ext uri="{BB962C8B-B14F-4D97-AF65-F5344CB8AC3E}">
        <p14:creationId xmlns:p14="http://schemas.microsoft.com/office/powerpoint/2010/main" val="423056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5 &amp; 6</a:t>
            </a:r>
          </a:p>
        </p:txBody>
      </p:sp>
      <p:sp>
        <p:nvSpPr>
          <p:cNvPr id="5" name="Text Placeholder 4"/>
          <p:cNvSpPr>
            <a:spLocks noGrp="1"/>
          </p:cNvSpPr>
          <p:nvPr>
            <p:ph type="body" sz="quarter" idx="12"/>
          </p:nvPr>
        </p:nvSpPr>
        <p:spPr/>
        <p:txBody>
          <a:bodyPr/>
          <a:lstStyle/>
          <a:p>
            <a:r>
              <a:rPr lang="en-US" dirty="0"/>
              <a:t>Assembly scanning &amp; Module usage</a:t>
            </a:r>
          </a:p>
        </p:txBody>
      </p:sp>
    </p:spTree>
    <p:extLst>
      <p:ext uri="{BB962C8B-B14F-4D97-AF65-F5344CB8AC3E}">
        <p14:creationId xmlns:p14="http://schemas.microsoft.com/office/powerpoint/2010/main" val="4012819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3179125"/>
          </a:xfrm>
        </p:spPr>
        <p:txBody>
          <a:bodyPr/>
          <a:lstStyle/>
          <a:p>
            <a:r>
              <a:rPr lang="en-US" dirty="0"/>
              <a:t>Vary from container to container</a:t>
            </a:r>
          </a:p>
          <a:p>
            <a:r>
              <a:rPr lang="en-US" dirty="0"/>
              <a:t>Most offer discovery registration</a:t>
            </a:r>
          </a:p>
          <a:p>
            <a:pPr lvl="1"/>
            <a:r>
              <a:rPr lang="en-US" dirty="0"/>
              <a:t>Assembly scanning</a:t>
            </a:r>
          </a:p>
          <a:p>
            <a:r>
              <a:rPr lang="en-US" dirty="0"/>
              <a:t>Some containers offer rich DSL</a:t>
            </a:r>
          </a:p>
          <a:p>
            <a:r>
              <a:rPr lang="en-US" dirty="0"/>
              <a:t>Other features include Configuration definition</a:t>
            </a:r>
          </a:p>
        </p:txBody>
      </p:sp>
      <p:sp>
        <p:nvSpPr>
          <p:cNvPr id="3" name="Title 2"/>
          <p:cNvSpPr>
            <a:spLocks noGrp="1"/>
          </p:cNvSpPr>
          <p:nvPr>
            <p:ph type="title"/>
          </p:nvPr>
        </p:nvSpPr>
        <p:spPr/>
        <p:txBody>
          <a:bodyPr/>
          <a:lstStyle/>
          <a:p>
            <a:r>
              <a:rPr lang="en-US" dirty="0"/>
              <a:t>Advanced Registration Feature</a:t>
            </a:r>
          </a:p>
        </p:txBody>
      </p:sp>
    </p:spTree>
    <p:extLst>
      <p:ext uri="{BB962C8B-B14F-4D97-AF65-F5344CB8AC3E}">
        <p14:creationId xmlns:p14="http://schemas.microsoft.com/office/powerpoint/2010/main" val="17090781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7</a:t>
            </a:r>
          </a:p>
        </p:txBody>
      </p:sp>
      <p:sp>
        <p:nvSpPr>
          <p:cNvPr id="5" name="Text Placeholder 4"/>
          <p:cNvSpPr>
            <a:spLocks noGrp="1"/>
          </p:cNvSpPr>
          <p:nvPr>
            <p:ph type="body" sz="quarter" idx="12"/>
          </p:nvPr>
        </p:nvSpPr>
        <p:spPr/>
        <p:txBody>
          <a:bodyPr/>
          <a:lstStyle/>
          <a:p>
            <a:r>
              <a:rPr lang="en-US" dirty="0"/>
              <a:t>One-to-Many dependencies</a:t>
            </a:r>
          </a:p>
        </p:txBody>
      </p:sp>
    </p:spTree>
    <p:extLst>
      <p:ext uri="{BB962C8B-B14F-4D97-AF65-F5344CB8AC3E}">
        <p14:creationId xmlns:p14="http://schemas.microsoft.com/office/powerpoint/2010/main" val="545309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5074579"/>
          </a:xfrm>
        </p:spPr>
        <p:txBody>
          <a:bodyPr/>
          <a:lstStyle/>
          <a:p>
            <a:r>
              <a:rPr lang="en-US" dirty="0"/>
              <a:t>Allows you to skip registration</a:t>
            </a:r>
          </a:p>
          <a:p>
            <a:r>
              <a:rPr lang="en-US" dirty="0"/>
              <a:t>Kick off resolve process AFTER class instantiated</a:t>
            </a:r>
          </a:p>
          <a:p>
            <a:r>
              <a:rPr lang="en-US" dirty="0"/>
              <a:t>Useful when something else needs to create class</a:t>
            </a:r>
          </a:p>
          <a:p>
            <a:pPr lvl="1"/>
            <a:r>
              <a:rPr lang="en-US" dirty="0" err="1"/>
              <a:t>WCF</a:t>
            </a:r>
            <a:r>
              <a:rPr lang="en-US" dirty="0"/>
              <a:t> (can be handled through Instance Provider)</a:t>
            </a:r>
          </a:p>
          <a:p>
            <a:pPr lvl="1"/>
            <a:r>
              <a:rPr lang="en-US" dirty="0" err="1"/>
              <a:t>MVC</a:t>
            </a:r>
            <a:r>
              <a:rPr lang="en-US" dirty="0"/>
              <a:t> or API Controllers (can be handled through Dependency Resolver)</a:t>
            </a:r>
          </a:p>
          <a:p>
            <a:pPr lvl="1"/>
            <a:r>
              <a:rPr lang="en-US" dirty="0"/>
              <a:t>These two examples are no longer a good example of this</a:t>
            </a:r>
          </a:p>
          <a:p>
            <a:r>
              <a:rPr lang="en-US" dirty="0"/>
              <a:t>Will need to use Property Injection</a:t>
            </a:r>
          </a:p>
          <a:p>
            <a:r>
              <a:rPr lang="en-US" dirty="0"/>
              <a:t>Ties class to DI container</a:t>
            </a:r>
          </a:p>
          <a:p>
            <a:pPr lvl="1"/>
            <a:r>
              <a:rPr lang="en-US" dirty="0"/>
              <a:t>Can be creative with abstraction to solve coupling</a:t>
            </a:r>
          </a:p>
        </p:txBody>
      </p:sp>
      <p:sp>
        <p:nvSpPr>
          <p:cNvPr id="3" name="Title 2"/>
          <p:cNvSpPr>
            <a:spLocks noGrp="1"/>
          </p:cNvSpPr>
          <p:nvPr>
            <p:ph type="title"/>
          </p:nvPr>
        </p:nvSpPr>
        <p:spPr/>
        <p:txBody>
          <a:bodyPr/>
          <a:lstStyle/>
          <a:p>
            <a:r>
              <a:rPr lang="en-US" dirty="0"/>
              <a:t>Post-Construction Resolve</a:t>
            </a:r>
          </a:p>
        </p:txBody>
      </p:sp>
    </p:spTree>
    <p:extLst>
      <p:ext uri="{BB962C8B-B14F-4D97-AF65-F5344CB8AC3E}">
        <p14:creationId xmlns:p14="http://schemas.microsoft.com/office/powerpoint/2010/main" val="25360737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8</a:t>
            </a:r>
          </a:p>
        </p:txBody>
      </p:sp>
      <p:sp>
        <p:nvSpPr>
          <p:cNvPr id="5" name="Text Placeholder 4"/>
          <p:cNvSpPr>
            <a:spLocks noGrp="1"/>
          </p:cNvSpPr>
          <p:nvPr>
            <p:ph type="body" sz="quarter" idx="12"/>
          </p:nvPr>
        </p:nvSpPr>
        <p:spPr>
          <a:xfrm>
            <a:off x="275481" y="3954463"/>
            <a:ext cx="10217189" cy="1829593"/>
          </a:xfrm>
        </p:spPr>
        <p:txBody>
          <a:bodyPr/>
          <a:lstStyle/>
          <a:p>
            <a:r>
              <a:rPr lang="en-US" dirty="0"/>
              <a:t>Post-Construction Resolve &amp; Property Injection</a:t>
            </a:r>
          </a:p>
        </p:txBody>
      </p:sp>
    </p:spTree>
    <p:extLst>
      <p:ext uri="{BB962C8B-B14F-4D97-AF65-F5344CB8AC3E}">
        <p14:creationId xmlns:p14="http://schemas.microsoft.com/office/powerpoint/2010/main" val="2582661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1601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5246834"/>
          </a:xfrm>
        </p:spPr>
        <p:txBody>
          <a:bodyPr/>
          <a:lstStyle/>
          <a:p>
            <a:r>
              <a:rPr lang="en-US" dirty="0"/>
              <a:t>DI containers have different techniques for deciding which constructor to use</a:t>
            </a:r>
          </a:p>
          <a:p>
            <a:r>
              <a:rPr lang="en-US" dirty="0" err="1"/>
              <a:t>Autofac</a:t>
            </a:r>
            <a:r>
              <a:rPr lang="en-US" dirty="0"/>
              <a:t> picks constructor with most [registered] arguments</a:t>
            </a:r>
          </a:p>
          <a:p>
            <a:r>
              <a:rPr lang="en-US" dirty="0"/>
              <a:t>May not always be feasible</a:t>
            </a:r>
          </a:p>
          <a:p>
            <a:r>
              <a:rPr lang="en-US" dirty="0"/>
              <a:t>A “</a:t>
            </a:r>
            <a:r>
              <a:rPr lang="en-US" dirty="0" err="1"/>
              <a:t>Contructor</a:t>
            </a:r>
            <a:r>
              <a:rPr lang="en-US" dirty="0"/>
              <a:t> Finder” lets you decide how to decide on a constructor</a:t>
            </a:r>
          </a:p>
          <a:p>
            <a:pPr lvl="1"/>
            <a:r>
              <a:rPr lang="en-US" dirty="0" err="1"/>
              <a:t>IConstructorFinder</a:t>
            </a:r>
            <a:r>
              <a:rPr lang="en-US" dirty="0"/>
              <a:t> interface</a:t>
            </a:r>
          </a:p>
          <a:p>
            <a:pPr lvl="1"/>
            <a:r>
              <a:rPr lang="en-US" dirty="0" err="1"/>
              <a:t>FindConstructorWith</a:t>
            </a:r>
            <a:r>
              <a:rPr lang="en-US" dirty="0"/>
              <a:t> extension-method</a:t>
            </a:r>
          </a:p>
        </p:txBody>
      </p:sp>
      <p:sp>
        <p:nvSpPr>
          <p:cNvPr id="3" name="Title 2"/>
          <p:cNvSpPr>
            <a:spLocks noGrp="1"/>
          </p:cNvSpPr>
          <p:nvPr>
            <p:ph type="title"/>
          </p:nvPr>
        </p:nvSpPr>
        <p:spPr/>
        <p:txBody>
          <a:bodyPr/>
          <a:lstStyle/>
          <a:p>
            <a:r>
              <a:rPr lang="en-US" dirty="0"/>
              <a:t>Deterministic Constructor Injection</a:t>
            </a:r>
          </a:p>
        </p:txBody>
      </p:sp>
    </p:spTree>
    <p:extLst>
      <p:ext uri="{BB962C8B-B14F-4D97-AF65-F5344CB8AC3E}">
        <p14:creationId xmlns:p14="http://schemas.microsoft.com/office/powerpoint/2010/main" val="366992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9</a:t>
            </a:r>
          </a:p>
        </p:txBody>
      </p:sp>
      <p:sp>
        <p:nvSpPr>
          <p:cNvPr id="5" name="Text Placeholder 4"/>
          <p:cNvSpPr>
            <a:spLocks noGrp="1"/>
          </p:cNvSpPr>
          <p:nvPr>
            <p:ph type="body" sz="quarter" idx="12"/>
          </p:nvPr>
        </p:nvSpPr>
        <p:spPr>
          <a:xfrm>
            <a:off x="275481" y="3954463"/>
            <a:ext cx="10217189" cy="1829593"/>
          </a:xfrm>
        </p:spPr>
        <p:txBody>
          <a:bodyPr/>
          <a:lstStyle/>
          <a:p>
            <a:pPr marL="582873" indent="-582873">
              <a:buFont typeface="Arial" panose="020B0604020202020204" pitchFamily="34" charset="0"/>
              <a:buChar char="•"/>
            </a:pPr>
            <a:r>
              <a:rPr lang="en-US" dirty="0"/>
              <a:t>Deterministic Constructor Injection</a:t>
            </a:r>
          </a:p>
        </p:txBody>
      </p:sp>
    </p:spTree>
    <p:extLst>
      <p:ext uri="{BB962C8B-B14F-4D97-AF65-F5344CB8AC3E}">
        <p14:creationId xmlns:p14="http://schemas.microsoft.com/office/powerpoint/2010/main" val="2732361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 Usage Scenarios</a:t>
            </a:r>
          </a:p>
        </p:txBody>
      </p:sp>
    </p:spTree>
    <p:extLst>
      <p:ext uri="{BB962C8B-B14F-4D97-AF65-F5344CB8AC3E}">
        <p14:creationId xmlns:p14="http://schemas.microsoft.com/office/powerpoint/2010/main" val="27198826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579828"/>
            <a:ext cx="11885514" cy="4093509"/>
          </a:xfrm>
        </p:spPr>
        <p:txBody>
          <a:bodyPr/>
          <a:lstStyle/>
          <a:p>
            <a:r>
              <a:rPr lang="en-US" dirty="0"/>
              <a:t>Used to resolve </a:t>
            </a:r>
            <a:r>
              <a:rPr lang="en-US" dirty="0" err="1"/>
              <a:t>ViewModel</a:t>
            </a:r>
            <a:r>
              <a:rPr lang="en-US" dirty="0"/>
              <a:t> classes</a:t>
            </a:r>
          </a:p>
          <a:p>
            <a:pPr lvl="1"/>
            <a:r>
              <a:rPr lang="en-US" dirty="0"/>
              <a:t>Used to resolve dependencies injected into </a:t>
            </a:r>
            <a:r>
              <a:rPr lang="en-US" dirty="0" err="1"/>
              <a:t>ViewModels</a:t>
            </a:r>
            <a:endParaRPr lang="en-US" dirty="0"/>
          </a:p>
          <a:p>
            <a:pPr lvl="1"/>
            <a:r>
              <a:rPr lang="en-US" dirty="0"/>
              <a:t>Used to resolve nested ViewModels</a:t>
            </a:r>
          </a:p>
          <a:p>
            <a:r>
              <a:rPr lang="en-US" dirty="0"/>
              <a:t>ViewModels can be tested and test dependency implementations used</a:t>
            </a:r>
          </a:p>
          <a:p>
            <a:r>
              <a:rPr lang="en-US" dirty="0"/>
              <a:t>Advanced scenario: abstract </a:t>
            </a:r>
            <a:r>
              <a:rPr lang="en-US" dirty="0" err="1"/>
              <a:t>ViewModel</a:t>
            </a:r>
            <a:r>
              <a:rPr lang="en-US" dirty="0"/>
              <a:t> contents out</a:t>
            </a:r>
          </a:p>
        </p:txBody>
      </p:sp>
      <p:sp>
        <p:nvSpPr>
          <p:cNvPr id="2" name="Title 1"/>
          <p:cNvSpPr>
            <a:spLocks noGrp="1"/>
          </p:cNvSpPr>
          <p:nvPr>
            <p:ph type="title"/>
          </p:nvPr>
        </p:nvSpPr>
        <p:spPr/>
        <p:txBody>
          <a:bodyPr/>
          <a:lstStyle/>
          <a:p>
            <a:r>
              <a:rPr lang="en-US" dirty="0"/>
              <a:t>DI in WPF / Silverlight / </a:t>
            </a:r>
            <a:r>
              <a:rPr lang="en-US" dirty="0" err="1"/>
              <a:t>WinRT</a:t>
            </a:r>
            <a:endParaRPr lang="en-US" dirty="0"/>
          </a:p>
        </p:txBody>
      </p:sp>
    </p:spTree>
    <p:extLst>
      <p:ext uri="{BB962C8B-B14F-4D97-AF65-F5344CB8AC3E}">
        <p14:creationId xmlns:p14="http://schemas.microsoft.com/office/powerpoint/2010/main" val="30316835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601434"/>
            <a:ext cx="11885514" cy="4286812"/>
          </a:xfrm>
        </p:spPr>
        <p:txBody>
          <a:bodyPr/>
          <a:lstStyle/>
          <a:p>
            <a:r>
              <a:rPr lang="en-US" dirty="0"/>
              <a:t>Used to resolve controller classes</a:t>
            </a:r>
          </a:p>
          <a:p>
            <a:pPr lvl="1"/>
            <a:r>
              <a:rPr lang="en-US" dirty="0"/>
              <a:t>Used to resolve injected dependencies into controllers</a:t>
            </a:r>
          </a:p>
          <a:p>
            <a:r>
              <a:rPr lang="en-US" dirty="0"/>
              <a:t>Can use a custom controller factory or dependency resolver (recommended)</a:t>
            </a:r>
          </a:p>
          <a:p>
            <a:r>
              <a:rPr lang="en-US" dirty="0"/>
              <a:t>Controllers can be tested and test dependency implementations used</a:t>
            </a:r>
          </a:p>
          <a:p>
            <a:r>
              <a:rPr lang="en-US" dirty="0"/>
              <a:t>Most DI containers have </a:t>
            </a:r>
            <a:r>
              <a:rPr lang="en-US" dirty="0" err="1"/>
              <a:t>NuGet</a:t>
            </a:r>
            <a:r>
              <a:rPr lang="en-US" dirty="0"/>
              <a:t> integration package</a:t>
            </a:r>
          </a:p>
        </p:txBody>
      </p:sp>
      <p:sp>
        <p:nvSpPr>
          <p:cNvPr id="2" name="Title 1"/>
          <p:cNvSpPr>
            <a:spLocks noGrp="1"/>
          </p:cNvSpPr>
          <p:nvPr>
            <p:ph type="title"/>
          </p:nvPr>
        </p:nvSpPr>
        <p:spPr/>
        <p:txBody>
          <a:bodyPr/>
          <a:lstStyle/>
          <a:p>
            <a:r>
              <a:rPr lang="en-US" dirty="0"/>
              <a:t>DI in </a:t>
            </a:r>
            <a:r>
              <a:rPr lang="en-US" dirty="0" err="1"/>
              <a:t>ASP.NET</a:t>
            </a:r>
            <a:r>
              <a:rPr lang="en-US" dirty="0"/>
              <a:t> </a:t>
            </a:r>
            <a:r>
              <a:rPr lang="en-US" dirty="0" err="1"/>
              <a:t>MVC</a:t>
            </a:r>
            <a:r>
              <a:rPr lang="en-US" dirty="0"/>
              <a:t> &amp; Web API</a:t>
            </a:r>
          </a:p>
        </p:txBody>
      </p:sp>
    </p:spTree>
    <p:extLst>
      <p:ext uri="{BB962C8B-B14F-4D97-AF65-F5344CB8AC3E}">
        <p14:creationId xmlns:p14="http://schemas.microsoft.com/office/powerpoint/2010/main" val="28329471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601435"/>
            <a:ext cx="11885514" cy="3326790"/>
          </a:xfrm>
        </p:spPr>
        <p:txBody>
          <a:bodyPr/>
          <a:lstStyle/>
          <a:p>
            <a:r>
              <a:rPr lang="en-US" dirty="0"/>
              <a:t>Used to resolve injected dependencies into requested web forms</a:t>
            </a:r>
          </a:p>
          <a:p>
            <a:r>
              <a:rPr lang="en-US" dirty="0"/>
              <a:t>Uses a custom page handler factory</a:t>
            </a:r>
          </a:p>
          <a:p>
            <a:r>
              <a:rPr lang="en-US" dirty="0"/>
              <a:t>Need to run in a “classic </a:t>
            </a:r>
            <a:r>
              <a:rPr lang="en-US" dirty="0" err="1"/>
              <a:t>.net</a:t>
            </a:r>
            <a:r>
              <a:rPr lang="en-US"/>
              <a:t>” app-pool</a:t>
            </a:r>
            <a:endParaRPr lang="en-US" dirty="0"/>
          </a:p>
          <a:p>
            <a:r>
              <a:rPr lang="en-US" dirty="0"/>
              <a:t>Testing code-behind classes still troublesome</a:t>
            </a:r>
          </a:p>
        </p:txBody>
      </p:sp>
      <p:sp>
        <p:nvSpPr>
          <p:cNvPr id="2" name="Title 1"/>
          <p:cNvSpPr>
            <a:spLocks noGrp="1"/>
          </p:cNvSpPr>
          <p:nvPr>
            <p:ph type="title"/>
          </p:nvPr>
        </p:nvSpPr>
        <p:spPr/>
        <p:txBody>
          <a:bodyPr/>
          <a:lstStyle/>
          <a:p>
            <a:r>
              <a:rPr lang="en-US" dirty="0"/>
              <a:t>DI in ASP.NET WebForms</a:t>
            </a:r>
          </a:p>
        </p:txBody>
      </p:sp>
    </p:spTree>
    <p:extLst>
      <p:ext uri="{BB962C8B-B14F-4D97-AF65-F5344CB8AC3E}">
        <p14:creationId xmlns:p14="http://schemas.microsoft.com/office/powerpoint/2010/main" val="3780676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2772946"/>
          </a:xfrm>
        </p:spPr>
        <p:txBody>
          <a:bodyPr/>
          <a:lstStyle/>
          <a:p>
            <a:r>
              <a:rPr lang="en-US" dirty="0"/>
              <a:t>Need to set up Instance Provider</a:t>
            </a:r>
          </a:p>
          <a:p>
            <a:r>
              <a:rPr lang="en-US" dirty="0"/>
              <a:t>Service Behavior installs it</a:t>
            </a:r>
          </a:p>
          <a:p>
            <a:r>
              <a:rPr lang="en-US" dirty="0"/>
              <a:t>Services can use constructor injection</a:t>
            </a:r>
          </a:p>
          <a:p>
            <a:r>
              <a:rPr lang="en-US" dirty="0"/>
              <a:t>Most DI containers have </a:t>
            </a:r>
            <a:r>
              <a:rPr lang="en-US" dirty="0" err="1"/>
              <a:t>NuGet</a:t>
            </a:r>
            <a:r>
              <a:rPr lang="en-US" dirty="0"/>
              <a:t> integration package</a:t>
            </a:r>
          </a:p>
        </p:txBody>
      </p:sp>
      <p:sp>
        <p:nvSpPr>
          <p:cNvPr id="3" name="Title 2"/>
          <p:cNvSpPr>
            <a:spLocks noGrp="1"/>
          </p:cNvSpPr>
          <p:nvPr>
            <p:ph type="title"/>
          </p:nvPr>
        </p:nvSpPr>
        <p:spPr/>
        <p:txBody>
          <a:bodyPr/>
          <a:lstStyle/>
          <a:p>
            <a:r>
              <a:rPr lang="en-US" dirty="0"/>
              <a:t>DI in </a:t>
            </a:r>
            <a:r>
              <a:rPr lang="en-US" dirty="0" err="1"/>
              <a:t>WCF</a:t>
            </a:r>
            <a:endParaRPr lang="en-US" dirty="0"/>
          </a:p>
        </p:txBody>
      </p:sp>
    </p:spTree>
    <p:extLst>
      <p:ext uri="{BB962C8B-B14F-4D97-AF65-F5344CB8AC3E}">
        <p14:creationId xmlns:p14="http://schemas.microsoft.com/office/powerpoint/2010/main" val="5374201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Usage Scenarios</a:t>
            </a:r>
          </a:p>
        </p:txBody>
      </p:sp>
    </p:spTree>
    <p:extLst>
      <p:ext uri="{BB962C8B-B14F-4D97-AF65-F5344CB8AC3E}">
        <p14:creationId xmlns:p14="http://schemas.microsoft.com/office/powerpoint/2010/main" val="172576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601435"/>
            <a:ext cx="11885514" cy="3450166"/>
          </a:xfrm>
        </p:spPr>
        <p:txBody>
          <a:bodyPr/>
          <a:lstStyle/>
          <a:p>
            <a:r>
              <a:rPr lang="en-US" dirty="0"/>
              <a:t>The core principle of testable code is usage of interfaces to build decoupled components</a:t>
            </a:r>
          </a:p>
          <a:p>
            <a:pPr lvl="1"/>
            <a:r>
              <a:rPr lang="en-US" dirty="0"/>
              <a:t>No </a:t>
            </a:r>
            <a:r>
              <a:rPr lang="en-US" dirty="0" err="1"/>
              <a:t>newing</a:t>
            </a:r>
            <a:r>
              <a:rPr lang="en-US" dirty="0"/>
              <a:t>-up inside classes</a:t>
            </a:r>
          </a:p>
          <a:p>
            <a:pPr lvl="1"/>
            <a:r>
              <a:rPr lang="en-US" dirty="0"/>
              <a:t>Inject into class or use service locator (on-demand)</a:t>
            </a:r>
          </a:p>
          <a:p>
            <a:r>
              <a:rPr lang="en-US" dirty="0"/>
              <a:t>DI Containers assist in managing components to be used</a:t>
            </a:r>
          </a:p>
        </p:txBody>
      </p:sp>
      <p:sp>
        <p:nvSpPr>
          <p:cNvPr id="2" name="Title 1"/>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40027450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579828"/>
            <a:ext cx="11885514" cy="3043819"/>
          </a:xfrm>
        </p:spPr>
        <p:txBody>
          <a:bodyPr/>
          <a:lstStyle/>
          <a:p>
            <a:r>
              <a:rPr lang="en-US" dirty="0"/>
              <a:t>Containers offer different features</a:t>
            </a:r>
          </a:p>
          <a:p>
            <a:pPr lvl="1"/>
            <a:r>
              <a:rPr lang="en-US" dirty="0"/>
              <a:t>For most part, all accomplish the same thing</a:t>
            </a:r>
          </a:p>
          <a:p>
            <a:pPr lvl="1"/>
            <a:r>
              <a:rPr lang="en-US" dirty="0"/>
              <a:t>Choose the one that you like</a:t>
            </a:r>
          </a:p>
          <a:p>
            <a:pPr lvl="1"/>
            <a:r>
              <a:rPr lang="en-US" dirty="0"/>
              <a:t>Autofac IMO is the more capable and modern one out there</a:t>
            </a:r>
          </a:p>
          <a:p>
            <a:r>
              <a:rPr lang="en-US" dirty="0"/>
              <a:t>A DI container does NOT facilitate testing</a:t>
            </a:r>
          </a:p>
          <a:p>
            <a:pPr lvl="1"/>
            <a:r>
              <a:rPr lang="en-US" dirty="0"/>
              <a:t>The DI concepts do</a:t>
            </a:r>
          </a:p>
        </p:txBody>
      </p:sp>
      <p:sp>
        <p:nvSpPr>
          <p:cNvPr id="2" name="Title 1"/>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2435737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579828"/>
            <a:ext cx="11885514" cy="4559810"/>
          </a:xfrm>
        </p:spPr>
        <p:txBody>
          <a:bodyPr>
            <a:normAutofit fontScale="92500" lnSpcReduction="20000"/>
          </a:bodyPr>
          <a:lstStyle/>
          <a:p>
            <a:r>
              <a:rPr lang="en-US" dirty="0"/>
              <a:t>Classes, Dependencies, and Coupling</a:t>
            </a:r>
          </a:p>
          <a:p>
            <a:r>
              <a:rPr lang="en-US" dirty="0"/>
              <a:t>Testing</a:t>
            </a:r>
          </a:p>
          <a:p>
            <a:r>
              <a:rPr lang="en-US" dirty="0"/>
              <a:t>DI Explained &amp; Demoed</a:t>
            </a:r>
          </a:p>
          <a:p>
            <a:r>
              <a:rPr lang="en-US" dirty="0"/>
              <a:t>DI Containers</a:t>
            </a:r>
          </a:p>
          <a:p>
            <a:r>
              <a:rPr lang="en-US" dirty="0"/>
              <a:t>DI Container Usage: simple &amp; advance</a:t>
            </a:r>
          </a:p>
          <a:p>
            <a:r>
              <a:rPr lang="en-US" dirty="0"/>
              <a:t>Real-world Usage Scenarios</a:t>
            </a:r>
          </a:p>
          <a:p>
            <a:pPr lvl="1"/>
            <a:r>
              <a:rPr lang="en-US" dirty="0"/>
              <a:t>WPF / Silverlight / </a:t>
            </a:r>
            <a:r>
              <a:rPr lang="en-US" dirty="0" err="1"/>
              <a:t>WinRT</a:t>
            </a:r>
            <a:endParaRPr lang="en-US" dirty="0"/>
          </a:p>
          <a:p>
            <a:pPr lvl="1"/>
            <a:r>
              <a:rPr lang="en-US" dirty="0"/>
              <a:t>ASP.NET MVC</a:t>
            </a:r>
          </a:p>
          <a:p>
            <a:pPr lvl="1"/>
            <a:r>
              <a:rPr lang="en-US" dirty="0" err="1"/>
              <a:t>ASP.NET</a:t>
            </a:r>
            <a:r>
              <a:rPr lang="en-US" dirty="0"/>
              <a:t> </a:t>
            </a:r>
            <a:r>
              <a:rPr lang="en-US" dirty="0" err="1"/>
              <a:t>WebForms</a:t>
            </a:r>
            <a:endParaRPr lang="en-US" dirty="0"/>
          </a:p>
          <a:p>
            <a:pPr lvl="1"/>
            <a:r>
              <a:rPr lang="en-US" dirty="0" err="1"/>
              <a:t>WCF</a:t>
            </a:r>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4691535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601435"/>
            <a:ext cx="11885514" cy="2905026"/>
          </a:xfrm>
        </p:spPr>
        <p:txBody>
          <a:bodyPr/>
          <a:lstStyle/>
          <a:p>
            <a:r>
              <a:rPr lang="en-US" dirty="0"/>
              <a:t>Dependency Injection in .NET</a:t>
            </a:r>
          </a:p>
          <a:p>
            <a:pPr lvl="1"/>
            <a:r>
              <a:rPr lang="en-US" dirty="0"/>
              <a:t>Mark </a:t>
            </a:r>
            <a:r>
              <a:rPr lang="en-US" dirty="0" err="1"/>
              <a:t>Seemann</a:t>
            </a:r>
            <a:r>
              <a:rPr lang="en-US" dirty="0"/>
              <a:t> – Manning</a:t>
            </a:r>
          </a:p>
          <a:p>
            <a:r>
              <a:rPr lang="en-US" dirty="0"/>
              <a:t>Martin Fowler’s DI/</a:t>
            </a:r>
            <a:r>
              <a:rPr lang="en-US" dirty="0" err="1"/>
              <a:t>IoC</a:t>
            </a:r>
            <a:r>
              <a:rPr lang="en-US" dirty="0"/>
              <a:t> article</a:t>
            </a:r>
          </a:p>
          <a:p>
            <a:pPr lvl="1"/>
            <a:r>
              <a:rPr lang="en-US" dirty="0"/>
              <a:t>http://martinfowler.com/articles/injection.html</a:t>
            </a:r>
          </a:p>
          <a:p>
            <a:r>
              <a:rPr lang="en-US" dirty="0"/>
              <a:t>Tons of info on the web</a:t>
            </a:r>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899921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echEd 2014 logo white"/>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9057786" y="449235"/>
            <a:ext cx="2964908" cy="1282830"/>
          </a:xfrm>
          <a:prstGeom prst="rect">
            <a:avLst/>
          </a:prstGeom>
        </p:spPr>
      </p:pic>
      <p:sp>
        <p:nvSpPr>
          <p:cNvPr id="6" name="TextBox 5"/>
          <p:cNvSpPr txBox="1"/>
          <p:nvPr/>
        </p:nvSpPr>
        <p:spPr>
          <a:xfrm>
            <a:off x="1617610" y="5294256"/>
            <a:ext cx="4849422" cy="551947"/>
          </a:xfrm>
          <a:prstGeom prst="rect">
            <a:avLst/>
          </a:prstGeom>
          <a:noFill/>
        </p:spPr>
        <p:txBody>
          <a:bodyPr wrap="square" rtlCol="0" anchor="b">
            <a:spAutoFit/>
          </a:bodyPr>
          <a:lstStyle/>
          <a:p>
            <a:pPr algn="r" defTabSz="932597">
              <a:lnSpc>
                <a:spcPts val="3468"/>
              </a:lnSpc>
            </a:pPr>
            <a:r>
              <a:rPr lang="en-US" sz="4896" dirty="0">
                <a:solidFill>
                  <a:srgbClr val="00BCF2"/>
                </a:solidFill>
                <a:latin typeface="News Gothic Com Thin" pitchFamily="34" charset="0"/>
              </a:rPr>
              <a:t>Miguel A. Castro</a:t>
            </a:r>
          </a:p>
        </p:txBody>
      </p:sp>
      <p:sp>
        <p:nvSpPr>
          <p:cNvPr id="12" name="TextBox 11"/>
          <p:cNvSpPr txBox="1"/>
          <p:nvPr/>
        </p:nvSpPr>
        <p:spPr>
          <a:xfrm>
            <a:off x="1722437" y="2516243"/>
            <a:ext cx="3497263" cy="478376"/>
          </a:xfrm>
          <a:prstGeom prst="rect">
            <a:avLst/>
          </a:prstGeom>
          <a:noFill/>
        </p:spPr>
        <p:txBody>
          <a:bodyPr wrap="square" rtlCol="0">
            <a:spAutoFit/>
          </a:bodyPr>
          <a:lstStyle/>
          <a:p>
            <a:pPr defTabSz="932597"/>
            <a:r>
              <a:rPr lang="en-US" sz="2448" dirty="0">
                <a:solidFill>
                  <a:srgbClr val="FFFFFF"/>
                </a:solidFill>
              </a:rPr>
              <a:t>@miguelcastro67</a:t>
            </a:r>
            <a:endParaRPr lang="en-US" sz="1428" dirty="0">
              <a:solidFill>
                <a:srgbClr val="FFFFFF"/>
              </a:solidFill>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69" y="4246194"/>
            <a:ext cx="738607" cy="64997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204" y="3371128"/>
            <a:ext cx="621736" cy="621736"/>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629" y="2369019"/>
            <a:ext cx="854886" cy="854886"/>
          </a:xfrm>
          <a:prstGeom prst="rect">
            <a:avLst/>
          </a:prstGeom>
        </p:spPr>
      </p:pic>
      <p:sp>
        <p:nvSpPr>
          <p:cNvPr id="24" name="TextBox 23"/>
          <p:cNvSpPr txBox="1"/>
          <p:nvPr/>
        </p:nvSpPr>
        <p:spPr>
          <a:xfrm>
            <a:off x="1722437" y="3446569"/>
            <a:ext cx="3497263" cy="688778"/>
          </a:xfrm>
          <a:prstGeom prst="rect">
            <a:avLst/>
          </a:prstGeom>
          <a:noFill/>
        </p:spPr>
        <p:txBody>
          <a:bodyPr wrap="square" rtlCol="0">
            <a:spAutoFit/>
          </a:bodyPr>
          <a:lstStyle/>
          <a:p>
            <a:pPr defTabSz="932597"/>
            <a:r>
              <a:rPr lang="en-US" sz="2448" dirty="0">
                <a:solidFill>
                  <a:srgbClr val="FFFFFF"/>
                </a:solidFill>
              </a:rPr>
              <a:t>dotnetdude.com</a:t>
            </a:r>
          </a:p>
          <a:p>
            <a:pPr defTabSz="932597"/>
            <a:r>
              <a:rPr lang="en-US" sz="1428" dirty="0">
                <a:solidFill>
                  <a:srgbClr val="FFFFFF"/>
                </a:solidFill>
                <a:hlinkClick r:id="rId7"/>
              </a:rPr>
              <a:t>https://miguelcastro67.</a:t>
            </a:r>
            <a:r>
              <a:rPr lang="en-US" sz="1428">
                <a:solidFill>
                  <a:srgbClr val="FFFFFF"/>
                </a:solidFill>
                <a:hlinkClick r:id="rId7"/>
              </a:rPr>
              <a:t>me/</a:t>
            </a:r>
            <a:r>
              <a:rPr lang="en-US" sz="1428">
                <a:solidFill>
                  <a:srgbClr val="FFFFFF"/>
                </a:solidFill>
              </a:rPr>
              <a:t> </a:t>
            </a:r>
            <a:endParaRPr lang="en-US" sz="1428" dirty="0">
              <a:solidFill>
                <a:srgbClr val="FFFFFF"/>
              </a:solidFill>
            </a:endParaRPr>
          </a:p>
        </p:txBody>
      </p:sp>
      <p:sp>
        <p:nvSpPr>
          <p:cNvPr id="25" name="TextBox 24"/>
          <p:cNvSpPr txBox="1"/>
          <p:nvPr/>
        </p:nvSpPr>
        <p:spPr>
          <a:xfrm>
            <a:off x="1722437" y="4335754"/>
            <a:ext cx="4172401" cy="478376"/>
          </a:xfrm>
          <a:prstGeom prst="rect">
            <a:avLst/>
          </a:prstGeom>
          <a:noFill/>
        </p:spPr>
        <p:txBody>
          <a:bodyPr wrap="square" rtlCol="0">
            <a:spAutoFit/>
          </a:bodyPr>
          <a:lstStyle/>
          <a:p>
            <a:pPr defTabSz="932597"/>
            <a:r>
              <a:rPr lang="en-US" sz="2448" dirty="0">
                <a:solidFill>
                  <a:srgbClr val="FFFFFF"/>
                </a:solidFill>
              </a:rPr>
              <a:t>miguelcastro67@gmail.com</a:t>
            </a:r>
            <a:endParaRPr lang="en-US" sz="1428" dirty="0">
              <a:solidFill>
                <a:srgbClr val="FFFFFF"/>
              </a:solidFill>
            </a:endParaRPr>
          </a:p>
        </p:txBody>
      </p:sp>
    </p:spTree>
    <p:extLst>
      <p:ext uri="{BB962C8B-B14F-4D97-AF65-F5344CB8AC3E}">
        <p14:creationId xmlns:p14="http://schemas.microsoft.com/office/powerpoint/2010/main" val="347587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274638" y="295274"/>
            <a:ext cx="12160953" cy="917575"/>
          </a:xfrm>
        </p:spPr>
        <p:txBody>
          <a:bodyPr/>
          <a:lstStyle/>
          <a:p>
            <a:r>
              <a:rPr lang="en-US" dirty="0"/>
              <a:t>Visit the Developer Platform &amp; Tools Booth</a:t>
            </a:r>
          </a:p>
        </p:txBody>
      </p:sp>
      <p:pic>
        <p:nvPicPr>
          <p:cNvPr id="27" name="Picture 26"/>
          <p:cNvPicPr>
            <a:picLocks noChangeAspect="1"/>
          </p:cNvPicPr>
          <p:nvPr/>
        </p:nvPicPr>
        <p:blipFill rotWithShape="1">
          <a:blip r:embed="rId2"/>
          <a:srcRect l="45316" t="16470" r="519" b="1572"/>
          <a:stretch/>
        </p:blipFill>
        <p:spPr>
          <a:xfrm>
            <a:off x="3765538" y="1375851"/>
            <a:ext cx="2589551" cy="2738948"/>
          </a:xfrm>
          <a:prstGeom prst="rect">
            <a:avLst/>
          </a:prstGeom>
        </p:spPr>
      </p:pic>
      <p:sp>
        <p:nvSpPr>
          <p:cNvPr id="28" name="TextBox 27"/>
          <p:cNvSpPr txBox="1"/>
          <p:nvPr/>
        </p:nvSpPr>
        <p:spPr>
          <a:xfrm>
            <a:off x="384519" y="1375852"/>
            <a:ext cx="3381019" cy="2738947"/>
          </a:xfrm>
          <a:prstGeom prst="rect">
            <a:avLst/>
          </a:prstGeom>
          <a:solidFill>
            <a:schemeClr val="accent2">
              <a:lumMod val="75000"/>
            </a:schemeClr>
          </a:solidFill>
        </p:spPr>
        <p:txBody>
          <a:bodyPr wrap="square" lIns="91440" tIns="91440" rIns="91440" bIns="91440" rtlCol="0">
            <a:noAutofit/>
          </a:bodyPr>
          <a:lstStyle/>
          <a:p>
            <a:r>
              <a:rPr lang="en-US" dirty="0">
                <a:solidFill>
                  <a:srgbClr val="FFFFFF">
                    <a:lumMod val="85000"/>
                    <a:lumOff val="15000"/>
                  </a:srgbClr>
                </a:solidFill>
                <a:cs typeface="Segoe UI Light" panose="020B0502040204020203" pitchFamily="34" charset="0"/>
              </a:rPr>
              <a:t>Having a friend</a:t>
            </a:r>
            <a:br>
              <a:rPr lang="en-US" dirty="0">
                <a:solidFill>
                  <a:srgbClr val="FFFFFF">
                    <a:lumMod val="85000"/>
                    <a:lumOff val="15000"/>
                  </a:srgbClr>
                </a:solidFill>
                <a:cs typeface="Segoe UI Light" panose="020B0502040204020203" pitchFamily="34" charset="0"/>
              </a:rPr>
            </a:br>
            <a:r>
              <a:rPr lang="en-US" dirty="0">
                <a:solidFill>
                  <a:srgbClr val="FFFFFF">
                    <a:lumMod val="85000"/>
                    <a:lumOff val="15000"/>
                  </a:srgbClr>
                </a:solidFill>
                <a:cs typeface="Segoe UI Light" panose="020B0502040204020203" pitchFamily="34" charset="0"/>
              </a:rPr>
              <a:t> buy your coffee?</a:t>
            </a:r>
          </a:p>
          <a:p>
            <a:r>
              <a:rPr lang="en-US" dirty="0">
                <a:solidFill>
                  <a:srgbClr val="FFFFFF">
                    <a:lumMod val="85000"/>
                    <a:lumOff val="15000"/>
                  </a:srgbClr>
                </a:solidFill>
                <a:cs typeface="Segoe UI Light" panose="020B0502040204020203" pitchFamily="34" charset="0"/>
              </a:rPr>
              <a:t>Yea, it’s kind of like that.</a:t>
            </a:r>
          </a:p>
          <a:p>
            <a:endParaRPr lang="en-US" sz="1000" dirty="0">
              <a:solidFill>
                <a:srgbClr val="FFFFFF">
                  <a:lumMod val="85000"/>
                  <a:lumOff val="15000"/>
                </a:srgbClr>
              </a:solidFill>
              <a:cs typeface="Segoe UI" panose="020B0502040204020203" pitchFamily="34" charset="0"/>
            </a:endParaRPr>
          </a:p>
          <a:p>
            <a:endParaRPr lang="en-US" sz="1000" dirty="0">
              <a:solidFill>
                <a:srgbClr val="FFFFFF">
                  <a:lumMod val="85000"/>
                  <a:lumOff val="15000"/>
                </a:srgbClr>
              </a:solidFill>
              <a:cs typeface="Segoe UI" panose="020B0502040204020203" pitchFamily="34" charset="0"/>
            </a:endParaRPr>
          </a:p>
          <a:p>
            <a:endParaRPr lang="en-US" sz="1000" dirty="0">
              <a:solidFill>
                <a:srgbClr val="FFFFFF">
                  <a:lumMod val="85000"/>
                  <a:lumOff val="15000"/>
                </a:srgbClr>
              </a:solidFill>
              <a:cs typeface="Segoe UI" panose="020B0502040204020203" pitchFamily="34" charset="0"/>
            </a:endParaRPr>
          </a:p>
          <a:p>
            <a:r>
              <a:rPr lang="en-US" sz="1000" dirty="0">
                <a:solidFill>
                  <a:srgbClr val="FFFFFF">
                    <a:lumMod val="85000"/>
                    <a:lumOff val="15000"/>
                  </a:srgbClr>
                </a:solidFill>
                <a:cs typeface="Segoe UI" panose="020B0502040204020203" pitchFamily="34" charset="0"/>
              </a:rPr>
              <a:t>MSDN Subscribers get up to $150/</a:t>
            </a:r>
            <a:r>
              <a:rPr lang="en-US" sz="1000" dirty="0" err="1">
                <a:solidFill>
                  <a:srgbClr val="FFFFFF">
                    <a:lumMod val="85000"/>
                    <a:lumOff val="15000"/>
                  </a:srgbClr>
                </a:solidFill>
                <a:cs typeface="Segoe UI" panose="020B0502040204020203" pitchFamily="34" charset="0"/>
              </a:rPr>
              <a:t>mo</a:t>
            </a:r>
            <a:r>
              <a:rPr lang="en-US" sz="1000" dirty="0">
                <a:solidFill>
                  <a:srgbClr val="FFFFFF">
                    <a:lumMod val="85000"/>
                    <a:lumOff val="15000"/>
                  </a:srgbClr>
                </a:solidFill>
                <a:cs typeface="Segoe UI" panose="020B0502040204020203" pitchFamily="34" charset="0"/>
              </a:rPr>
              <a:t> in Azure credits. </a:t>
            </a:r>
          </a:p>
          <a:p>
            <a:endParaRPr lang="en-US" sz="1000" dirty="0">
              <a:solidFill>
                <a:srgbClr val="FFFFFF">
                  <a:lumMod val="85000"/>
                  <a:lumOff val="15000"/>
                </a:srgbClr>
              </a:solidFill>
              <a:cs typeface="Segoe UI" panose="020B0502040204020203" pitchFamily="34" charset="0"/>
            </a:endParaRPr>
          </a:p>
          <a:p>
            <a:r>
              <a:rPr lang="en-US" sz="1050" b="1" dirty="0">
                <a:solidFill>
                  <a:srgbClr val="FFFFFF">
                    <a:lumMod val="85000"/>
                    <a:lumOff val="15000"/>
                  </a:srgbClr>
                </a:solidFill>
                <a:cs typeface="Segoe UI" panose="020B0502040204020203" pitchFamily="34" charset="0"/>
              </a:rPr>
              <a:t>Stop by the Developer Platform and Tools booth and visit the MSDN Subscriptions station to activate your benefits and receive a gift!</a:t>
            </a:r>
          </a:p>
          <a:p>
            <a:endParaRPr lang="en-US" sz="400" dirty="0">
              <a:solidFill>
                <a:srgbClr val="FFFFFF"/>
              </a:solidFill>
              <a:cs typeface="Segoe UI" panose="020B0502040204020203" pitchFamily="34" charset="0"/>
            </a:endParaRPr>
          </a:p>
          <a:p>
            <a:r>
              <a:rPr lang="en-US" sz="1000" dirty="0">
                <a:solidFill>
                  <a:srgbClr val="FFFFFF"/>
                </a:solidFill>
                <a:cs typeface="Segoe UI" panose="020B0502040204020203" pitchFamily="34" charset="0"/>
                <a:hlinkClick r:id="rId3"/>
              </a:rPr>
              <a:t>http://aka.ms/msdn_teched</a:t>
            </a:r>
            <a:endParaRPr lang="en-US" sz="1000" dirty="0">
              <a:solidFill>
                <a:srgbClr val="FFFFFF"/>
              </a:solidFill>
              <a:cs typeface="Segoe UI" panose="020B0502040204020203" pitchFamily="34" charset="0"/>
            </a:endParaRPr>
          </a:p>
        </p:txBody>
      </p:sp>
      <p:pic>
        <p:nvPicPr>
          <p:cNvPr id="21" name="Picture 20"/>
          <p:cNvPicPr>
            <a:picLocks noChangeAspect="1"/>
          </p:cNvPicPr>
          <p:nvPr/>
        </p:nvPicPr>
        <p:blipFill>
          <a:blip r:embed="rId4">
            <a:duotone>
              <a:schemeClr val="accent2">
                <a:shade val="45000"/>
                <a:satMod val="135000"/>
              </a:schemeClr>
              <a:prstClr val="white"/>
            </a:duotone>
          </a:blip>
          <a:stretch>
            <a:fillRect/>
          </a:stretch>
        </p:blipFill>
        <p:spPr>
          <a:xfrm>
            <a:off x="472785" y="2383081"/>
            <a:ext cx="1354404" cy="234494"/>
          </a:xfrm>
          <a:prstGeom prst="rect">
            <a:avLst/>
          </a:prstGeom>
        </p:spPr>
      </p:pic>
      <p:grpSp>
        <p:nvGrpSpPr>
          <p:cNvPr id="22" name="Group 21"/>
          <p:cNvGrpSpPr/>
          <p:nvPr/>
        </p:nvGrpSpPr>
        <p:grpSpPr>
          <a:xfrm>
            <a:off x="6739935" y="2864893"/>
            <a:ext cx="3200398" cy="3745112"/>
            <a:chOff x="274639" y="2963862"/>
            <a:chExt cx="3200398" cy="3745112"/>
          </a:xfrm>
        </p:grpSpPr>
        <p:sp>
          <p:nvSpPr>
            <p:cNvPr id="23" name="Rectangle 22"/>
            <p:cNvSpPr/>
            <p:nvPr/>
          </p:nvSpPr>
          <p:spPr bwMode="auto">
            <a:xfrm>
              <a:off x="274639" y="2963862"/>
              <a:ext cx="3200398" cy="3745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5"/>
            <a:stretch>
              <a:fillRect/>
            </a:stretch>
          </p:blipFill>
          <p:spPr>
            <a:xfrm>
              <a:off x="601202" y="4945764"/>
              <a:ext cx="2547271" cy="1522095"/>
            </a:xfrm>
            <a:prstGeom prst="rect">
              <a:avLst/>
            </a:prstGeom>
            <a:ln>
              <a:noFill/>
            </a:ln>
            <a:effectLst/>
          </p:spPr>
        </p:pic>
        <p:pic>
          <p:nvPicPr>
            <p:cNvPr id="25" name="Picture 24"/>
            <p:cNvPicPr>
              <a:picLocks noChangeAspect="1"/>
            </p:cNvPicPr>
            <p:nvPr/>
          </p:nvPicPr>
          <p:blipFill rotWithShape="1">
            <a:blip r:embed="rId6"/>
            <a:srcRect l="19596" r="16755" b="-4"/>
            <a:stretch/>
          </p:blipFill>
          <p:spPr>
            <a:xfrm>
              <a:off x="1369798" y="3266806"/>
              <a:ext cx="1981200" cy="1752469"/>
            </a:xfrm>
            <a:prstGeom prst="rect">
              <a:avLst/>
            </a:prstGeom>
          </p:spPr>
        </p:pic>
        <p:pic>
          <p:nvPicPr>
            <p:cNvPr id="26" name="Picture 25"/>
            <p:cNvPicPr>
              <a:picLocks noChangeAspect="1"/>
            </p:cNvPicPr>
            <p:nvPr/>
          </p:nvPicPr>
          <p:blipFill rotWithShape="1">
            <a:blip r:embed="rId7"/>
            <a:srcRect l="20621" t="14478" r="25726"/>
            <a:stretch/>
          </p:blipFill>
          <p:spPr>
            <a:xfrm>
              <a:off x="510212" y="3170067"/>
              <a:ext cx="1471094" cy="1320136"/>
            </a:xfrm>
            <a:prstGeom prst="rect">
              <a:avLst/>
            </a:prstGeom>
          </p:spPr>
        </p:pic>
      </p:grpSp>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9935" y="1375851"/>
            <a:ext cx="5312019" cy="1383339"/>
          </a:xfrm>
          <a:prstGeom prst="rect">
            <a:avLst/>
          </a:prstGeom>
          <a:gradFill>
            <a:gsLst>
              <a:gs pos="0">
                <a:srgbClr val="442157">
                  <a:alpha val="0"/>
                </a:srgbClr>
              </a:gs>
              <a:gs pos="60000">
                <a:srgbClr val="442157"/>
              </a:gs>
              <a:gs pos="40000">
                <a:srgbClr val="442157"/>
              </a:gs>
              <a:gs pos="100000">
                <a:srgbClr val="442157">
                  <a:alpha val="0"/>
                </a:srgbClr>
              </a:gs>
            </a:gsLst>
            <a:lin ang="5400000" scaled="1"/>
          </a:gradFill>
        </p:spPr>
      </p:pic>
      <p:sp>
        <p:nvSpPr>
          <p:cNvPr id="14" name="Title 2"/>
          <p:cNvSpPr txBox="1">
            <a:spLocks/>
          </p:cNvSpPr>
          <p:nvPr/>
        </p:nvSpPr>
        <p:spPr>
          <a:xfrm>
            <a:off x="6739935" y="1763798"/>
            <a:ext cx="5339058" cy="321962"/>
          </a:xfrm>
          <a:prstGeom prst="rect">
            <a:avLst/>
          </a:prstGeom>
          <a:gradFill>
            <a:gsLst>
              <a:gs pos="0">
                <a:srgbClr val="442157">
                  <a:alpha val="0"/>
                </a:srgbClr>
              </a:gs>
              <a:gs pos="60000">
                <a:srgbClr val="442157"/>
              </a:gs>
              <a:gs pos="40000">
                <a:srgbClr val="442157"/>
              </a:gs>
              <a:gs pos="100000">
                <a:srgbClr val="442157">
                  <a:alpha val="0"/>
                </a:srgbClr>
              </a:gs>
            </a:gsLst>
            <a:lin ang="5400000" scaled="1"/>
          </a:gradFill>
        </p:spPr>
        <p:txBody>
          <a:bodyPr vert="horz" wrap="none" lIns="186521" tIns="149217" rIns="186521" bIns="149217" rtlCol="0" anchor="ctr">
            <a:noAutofit/>
          </a:bodyPr>
          <a:lstStyle>
            <a:defPPr>
              <a:defRPr lang="en-US"/>
            </a:defPPr>
            <a:lvl1pPr defTabSz="914400">
              <a:lnSpc>
                <a:spcPct val="90000"/>
              </a:lnSpc>
              <a:spcBef>
                <a:spcPct val="0"/>
              </a:spcBef>
              <a:buNone/>
              <a:defRPr sz="4080">
                <a:latin typeface="Segoe UI Light" panose="020B0502040204020203" pitchFamily="34" charset="0"/>
                <a:ea typeface="+mj-ea"/>
                <a:cs typeface="Segoe UI Light" panose="020B0502040204020203" pitchFamily="34" charset="0"/>
              </a:defRPr>
            </a:lvl1pPr>
          </a:lstStyle>
          <a:p>
            <a:r>
              <a:rPr lang="en-US" sz="2000" dirty="0">
                <a:solidFill>
                  <a:srgbClr val="FFFFFF"/>
                </a:solidFill>
              </a:rPr>
              <a:t>3 Steps to New Gear! With Application Insights</a:t>
            </a:r>
          </a:p>
        </p:txBody>
      </p:sp>
      <p:sp>
        <p:nvSpPr>
          <p:cNvPr id="13" name="Text Placeholder 1"/>
          <p:cNvSpPr txBox="1">
            <a:spLocks/>
          </p:cNvSpPr>
          <p:nvPr/>
        </p:nvSpPr>
        <p:spPr>
          <a:xfrm>
            <a:off x="9940332" y="2864893"/>
            <a:ext cx="2111622" cy="3745112"/>
          </a:xfrm>
          <a:prstGeom prst="rect">
            <a:avLst/>
          </a:prstGeom>
          <a:solidFill>
            <a:schemeClr val="accent4"/>
          </a:solidFill>
        </p:spPr>
        <p:txBody>
          <a:bodyPr vert="horz" wrap="square" lIns="182880" tIns="146304" rIns="182880" bIns="146304" numCol="1" spcCol="182880" rtlCol="0" anchor="ctr">
            <a:noAutofit/>
          </a:bodyPr>
          <a:lstStyle>
            <a:lvl1pPr marL="234769" marR="0" indent="-234769" fontAlgn="auto">
              <a:lnSpc>
                <a:spcPct val="90000"/>
              </a:lnSpc>
              <a:spcBef>
                <a:spcPct val="20000"/>
              </a:spcBef>
              <a:spcAft>
                <a:spcPts val="0"/>
              </a:spcAft>
              <a:buClr>
                <a:schemeClr val="tx1"/>
              </a:buClr>
              <a:buSzPct val="100000"/>
              <a:buFont typeface="Arial" panose="020B0604020202020204" pitchFamily="34" charset="0"/>
              <a:buAutoNum type="arabicPeriod"/>
              <a:tabLst/>
              <a:defRPr lang="en-US" sz="1600" spc="0" baseline="0" dirty="0" smtClean="0">
                <a:gradFill>
                  <a:gsLst>
                    <a:gs pos="1299">
                      <a:schemeClr val="tx1"/>
                    </a:gs>
                    <a:gs pos="100000">
                      <a:schemeClr val="tx1"/>
                    </a:gs>
                  </a:gsLst>
                  <a:lin ang="5400000" scaled="0"/>
                </a:gradFill>
                <a:latin typeface="Segoe UI" panose="020B0502040204020203" pitchFamily="34" charset="0"/>
                <a:cs typeface="Segoe UI" panose="020B0502040204020203" pitchFamily="34" charset="0"/>
              </a:defRPr>
            </a:lvl1pPr>
            <a:lvl2pPr marL="584200" marR="0" indent="-241300" fontAlgn="auto">
              <a:lnSpc>
                <a:spcPct val="90000"/>
              </a:lnSpc>
              <a:spcBef>
                <a:spcPct val="20000"/>
              </a:spcBef>
              <a:spcAft>
                <a:spcPts val="0"/>
              </a:spcAft>
              <a:buClr>
                <a:schemeClr val="tx1"/>
              </a:buClr>
              <a:buSzPct val="100000"/>
              <a:buFontTx/>
              <a:buBlip>
                <a:blip r:embed="rId9"/>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9"/>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9"/>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9"/>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buClr>
                <a:srgbClr val="FFFFFF"/>
              </a:buClr>
            </a:pPr>
            <a:r>
              <a:rPr>
                <a:gradFill>
                  <a:gsLst>
                    <a:gs pos="1299">
                      <a:srgbClr val="FFFFFF"/>
                    </a:gs>
                    <a:gs pos="100000">
                      <a:srgbClr val="FFFFFF"/>
                    </a:gs>
                  </a:gsLst>
                  <a:lin ang="5400000" scaled="0"/>
                </a:gradFill>
              </a:rPr>
              <a:t>Create a Visual Studio Online account </a:t>
            </a:r>
            <a:r>
              <a:rPr sz="1100">
                <a:gradFill>
                  <a:gsLst>
                    <a:gs pos="1299">
                      <a:srgbClr val="FFFFFF"/>
                    </a:gs>
                    <a:gs pos="100000">
                      <a:srgbClr val="FFFFFF"/>
                    </a:gs>
                  </a:gsLst>
                  <a:lin ang="5400000" scaled="0"/>
                </a:gradFill>
                <a:hlinkClick r:id="rId10"/>
              </a:rPr>
              <a:t>http://visualstudio.com</a:t>
            </a:r>
            <a:br>
              <a:rPr sz="1100">
                <a:gradFill>
                  <a:gsLst>
                    <a:gs pos="1299">
                      <a:srgbClr val="FFFFFF"/>
                    </a:gs>
                    <a:gs pos="100000">
                      <a:srgbClr val="FFFFFF"/>
                    </a:gs>
                  </a:gsLst>
                  <a:lin ang="5400000" scaled="0"/>
                </a:gradFill>
              </a:rPr>
            </a:br>
            <a:r>
              <a:rPr sz="1100">
                <a:gradFill>
                  <a:gsLst>
                    <a:gs pos="1299">
                      <a:srgbClr val="FFFFFF"/>
                    </a:gs>
                    <a:gs pos="100000">
                      <a:srgbClr val="FFFFFF"/>
                    </a:gs>
                  </a:gsLst>
                  <a:lin ang="5400000" scaled="0"/>
                </a:gradFill>
              </a:rPr>
              <a:t> </a:t>
            </a:r>
          </a:p>
          <a:p>
            <a:pPr>
              <a:buClr>
                <a:srgbClr val="FFFFFF"/>
              </a:buClr>
            </a:pPr>
            <a:r>
              <a:rPr>
                <a:gradFill>
                  <a:gsLst>
                    <a:gs pos="1299">
                      <a:srgbClr val="FFFFFF"/>
                    </a:gs>
                    <a:gs pos="100000">
                      <a:srgbClr val="FFFFFF"/>
                    </a:gs>
                  </a:gsLst>
                  <a:lin ang="5400000" scaled="0"/>
                </a:gradFill>
              </a:rPr>
              <a:t>Install Application Insights Tools for Visual </a:t>
            </a:r>
            <a:br>
              <a:rPr>
                <a:gradFill>
                  <a:gsLst>
                    <a:gs pos="1299">
                      <a:srgbClr val="FFFFFF"/>
                    </a:gs>
                    <a:gs pos="100000">
                      <a:srgbClr val="FFFFFF"/>
                    </a:gs>
                  </a:gsLst>
                  <a:lin ang="5400000" scaled="0"/>
                </a:gradFill>
              </a:rPr>
            </a:br>
            <a:r>
              <a:rPr>
                <a:gradFill>
                  <a:gsLst>
                    <a:gs pos="1299">
                      <a:srgbClr val="FFFFFF"/>
                    </a:gs>
                    <a:gs pos="100000">
                      <a:srgbClr val="FFFFFF"/>
                    </a:gs>
                  </a:gsLst>
                  <a:lin ang="5400000" scaled="0"/>
                </a:gradFill>
              </a:rPr>
              <a:t>Studio Online </a:t>
            </a:r>
            <a:r>
              <a:rPr sz="1100">
                <a:gradFill>
                  <a:gsLst>
                    <a:gs pos="1299">
                      <a:srgbClr val="FFFFFF"/>
                    </a:gs>
                    <a:gs pos="100000">
                      <a:srgbClr val="FFFFFF"/>
                    </a:gs>
                  </a:gsLst>
                  <a:lin ang="5400000" scaled="0"/>
                </a:gradFill>
                <a:hlinkClick r:id="rId11"/>
              </a:rPr>
              <a:t>http://aka.ms/aivsix</a:t>
            </a:r>
            <a:br>
              <a:rPr sz="1100">
                <a:gradFill>
                  <a:gsLst>
                    <a:gs pos="1299">
                      <a:srgbClr val="FFFFFF"/>
                    </a:gs>
                    <a:gs pos="100000">
                      <a:srgbClr val="FFFFFF"/>
                    </a:gs>
                  </a:gsLst>
                  <a:lin ang="5400000" scaled="0"/>
                </a:gradFill>
              </a:rPr>
            </a:br>
            <a:r>
              <a:rPr sz="1100">
                <a:gradFill>
                  <a:gsLst>
                    <a:gs pos="1299">
                      <a:srgbClr val="FFFFFF"/>
                    </a:gs>
                    <a:gs pos="100000">
                      <a:srgbClr val="FFFFFF"/>
                    </a:gs>
                  </a:gsLst>
                  <a:lin ang="5400000" scaled="0"/>
                </a:gradFill>
              </a:rPr>
              <a:t> </a:t>
            </a:r>
          </a:p>
          <a:p>
            <a:pPr>
              <a:buClr>
                <a:srgbClr val="FFFFFF"/>
              </a:buClr>
            </a:pPr>
            <a:r>
              <a:rPr>
                <a:gradFill>
                  <a:gsLst>
                    <a:gs pos="1299">
                      <a:srgbClr val="FFFFFF"/>
                    </a:gs>
                    <a:gs pos="100000">
                      <a:srgbClr val="FFFFFF"/>
                    </a:gs>
                  </a:gsLst>
                  <a:lin ang="5400000" scaled="0"/>
                </a:gradFill>
              </a:rPr>
              <a:t>Come to our booth for a </a:t>
            </a:r>
            <a:br>
              <a:rPr>
                <a:gradFill>
                  <a:gsLst>
                    <a:gs pos="1299">
                      <a:srgbClr val="FFFFFF"/>
                    </a:gs>
                    <a:gs pos="100000">
                      <a:srgbClr val="FFFFFF"/>
                    </a:gs>
                  </a:gsLst>
                  <a:lin ang="5400000" scaled="0"/>
                </a:gradFill>
              </a:rPr>
            </a:br>
            <a:r>
              <a:rPr>
                <a:gradFill>
                  <a:gsLst>
                    <a:gs pos="1299">
                      <a:srgbClr val="FFFFFF"/>
                    </a:gs>
                    <a:gs pos="100000">
                      <a:srgbClr val="FFFFFF"/>
                    </a:gs>
                  </a:gsLst>
                  <a:lin ang="5400000" scaled="0"/>
                </a:gradFill>
              </a:rPr>
              <a:t>t-shirt and a chance to win!</a:t>
            </a:r>
          </a:p>
        </p:txBody>
      </p:sp>
      <p:grpSp>
        <p:nvGrpSpPr>
          <p:cNvPr id="37" name="Group 36"/>
          <p:cNvGrpSpPr/>
          <p:nvPr/>
        </p:nvGrpSpPr>
        <p:grpSpPr>
          <a:xfrm>
            <a:off x="384521" y="4497348"/>
            <a:ext cx="6483405" cy="2112658"/>
            <a:chOff x="384521" y="4497348"/>
            <a:chExt cx="6483405" cy="2112658"/>
          </a:xfrm>
        </p:grpSpPr>
        <p:sp>
          <p:nvSpPr>
            <p:cNvPr id="32" name="Rectangle 31"/>
            <p:cNvSpPr/>
            <p:nvPr/>
          </p:nvSpPr>
          <p:spPr bwMode="auto">
            <a:xfrm>
              <a:off x="384521" y="4497348"/>
              <a:ext cx="5970570" cy="2112658"/>
            </a:xfrm>
            <a:prstGeom prst="rect">
              <a:avLst/>
            </a:prstGeom>
            <a:solidFill>
              <a:srgbClr val="426A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93256" bIns="182880" numCol="1" rtlCol="0" anchor="t" anchorCtr="0" compatLnSpc="1">
              <a:prstTxWarp prst="textNoShape">
                <a:avLst/>
              </a:prstTxWarp>
            </a:bodyPr>
            <a:lstStyle/>
            <a:p>
              <a:pPr defTabSz="932290" fontAlgn="base">
                <a:lnSpc>
                  <a:spcPct val="90000"/>
                </a:lnSpc>
                <a:spcBef>
                  <a:spcPct val="0"/>
                </a:spcBef>
                <a:spcAft>
                  <a:spcPct val="0"/>
                </a:spcAft>
              </a:pPr>
              <a:r>
                <a:rPr lang="en-US" sz="2040" spc="-51" dirty="0">
                  <a:gradFill>
                    <a:gsLst>
                      <a:gs pos="0">
                        <a:srgbClr val="FFFFFF"/>
                      </a:gs>
                      <a:gs pos="100000">
                        <a:srgbClr val="FFFFFF"/>
                      </a:gs>
                    </a:gsLst>
                    <a:lin ang="5400000" scaled="0"/>
                  </a:gradFill>
                </a:rPr>
                <a:t>VSIP QR Tag Contests</a:t>
              </a:r>
            </a:p>
          </p:txBody>
        </p:sp>
        <p:sp>
          <p:nvSpPr>
            <p:cNvPr id="8" name="TextBox 7"/>
            <p:cNvSpPr txBox="1"/>
            <p:nvPr/>
          </p:nvSpPr>
          <p:spPr>
            <a:xfrm>
              <a:off x="3369806" y="4631338"/>
              <a:ext cx="3498120" cy="153888"/>
            </a:xfrm>
            <a:prstGeom prst="rect">
              <a:avLst/>
            </a:prstGeom>
            <a:noFill/>
          </p:spPr>
          <p:txBody>
            <a:bodyPr wrap="square" lIns="0" tIns="0" rIns="0" bIns="0" rtlCol="0">
              <a:spAutoFit/>
            </a:bodyPr>
            <a:lstStyle/>
            <a:p>
              <a:r>
                <a:rPr lang="en-US" sz="1000" b="1" dirty="0">
                  <a:gradFill>
                    <a:gsLst>
                      <a:gs pos="0">
                        <a:srgbClr val="FFFFFF"/>
                      </a:gs>
                      <a:gs pos="100000">
                        <a:srgbClr val="FFFFFF"/>
                      </a:gs>
                    </a:gsLst>
                    <a:lin ang="5400000" scaled="0"/>
                  </a:gradFill>
                  <a:cs typeface="Segoe UI" panose="020B0502040204020203" pitchFamily="34" charset="0"/>
                </a:rPr>
                <a:t>Visit our booth to join the hunt for cool prizes!</a:t>
              </a:r>
            </a:p>
          </p:txBody>
        </p:sp>
        <p:grpSp>
          <p:nvGrpSpPr>
            <p:cNvPr id="35" name="Group 34"/>
            <p:cNvGrpSpPr/>
            <p:nvPr/>
          </p:nvGrpSpPr>
          <p:grpSpPr>
            <a:xfrm>
              <a:off x="547073" y="4947631"/>
              <a:ext cx="5645467" cy="1499971"/>
              <a:chOff x="1265624" y="5134921"/>
              <a:chExt cx="4940560" cy="1312681"/>
            </a:xfrm>
          </p:grpSpPr>
          <p:graphicFrame>
            <p:nvGraphicFramePr>
              <p:cNvPr id="9" name="Object 8"/>
              <p:cNvGraphicFramePr>
                <a:graphicFrameLocks noChangeAspect="1"/>
              </p:cNvGraphicFramePr>
              <p:nvPr/>
            </p:nvGraphicFramePr>
            <p:xfrm>
              <a:off x="1265624" y="5134921"/>
              <a:ext cx="1312681" cy="1312681"/>
            </p:xfrm>
            <a:graphic>
              <a:graphicData uri="http://schemas.openxmlformats.org/presentationml/2006/ole">
                <mc:AlternateContent xmlns:mc="http://schemas.openxmlformats.org/markup-compatibility/2006">
                  <mc:Choice xmlns:v="urn:schemas-microsoft-com:vml" Requires="v">
                    <p:oleObj name="Acrobat Document" r:id="rId12" imgW="3438503" imgH="3438341" progId="Acrobat.Document.11">
                      <p:embed/>
                    </p:oleObj>
                  </mc:Choice>
                  <mc:Fallback>
                    <p:oleObj name="Acrobat Document" r:id="rId12" imgW="3438503" imgH="3438341" progId="Acrobat.Document.11">
                      <p:embed/>
                      <p:pic>
                        <p:nvPicPr>
                          <p:cNvPr id="0" name=""/>
                          <p:cNvPicPr/>
                          <p:nvPr/>
                        </p:nvPicPr>
                        <p:blipFill>
                          <a:blip r:embed="rId13"/>
                          <a:stretch>
                            <a:fillRect/>
                          </a:stretch>
                        </p:blipFill>
                        <p:spPr>
                          <a:xfrm>
                            <a:off x="1265624" y="5134921"/>
                            <a:ext cx="1312681" cy="1312681"/>
                          </a:xfrm>
                          <a:prstGeom prst="rect">
                            <a:avLst/>
                          </a:prstGeom>
                        </p:spPr>
                      </p:pic>
                    </p:oleObj>
                  </mc:Fallback>
                </mc:AlternateContent>
              </a:graphicData>
            </a:graphic>
          </p:graphicFrame>
          <p:grpSp>
            <p:nvGrpSpPr>
              <p:cNvPr id="34" name="Group 33"/>
              <p:cNvGrpSpPr/>
              <p:nvPr/>
            </p:nvGrpSpPr>
            <p:grpSpPr>
              <a:xfrm>
                <a:off x="2611471" y="5134921"/>
                <a:ext cx="3594713" cy="1312681"/>
                <a:chOff x="2611471" y="4237774"/>
                <a:chExt cx="3594713" cy="1312681"/>
              </a:xfrm>
            </p:grpSpPr>
            <p:pic>
              <p:nvPicPr>
                <p:cNvPr id="6" name="Picture 5"/>
                <p:cNvPicPr>
                  <a:picLocks noChangeAspect="1"/>
                </p:cNvPicPr>
                <p:nvPr/>
              </p:nvPicPr>
              <p:blipFill>
                <a:blip r:embed="rId14"/>
                <a:stretch>
                  <a:fillRect/>
                </a:stretch>
              </p:blipFill>
              <p:spPr>
                <a:xfrm>
                  <a:off x="5114920" y="4237774"/>
                  <a:ext cx="1091264" cy="1312680"/>
                </a:xfrm>
                <a:prstGeom prst="rect">
                  <a:avLst/>
                </a:prstGeom>
              </p:spPr>
            </p:pic>
            <p:pic>
              <p:nvPicPr>
                <p:cNvPr id="18" name="Picture 17"/>
                <p:cNvPicPr>
                  <a:picLocks noChangeAspect="1"/>
                </p:cNvPicPr>
                <p:nvPr/>
              </p:nvPicPr>
              <p:blipFill>
                <a:blip r:embed="rId15"/>
                <a:stretch>
                  <a:fillRect/>
                </a:stretch>
              </p:blipFill>
              <p:spPr>
                <a:xfrm>
                  <a:off x="2611471" y="4237775"/>
                  <a:ext cx="1303811" cy="1312680"/>
                </a:xfrm>
                <a:prstGeom prst="rect">
                  <a:avLst/>
                </a:prstGeom>
              </p:spPr>
            </p:pic>
            <p:pic>
              <p:nvPicPr>
                <p:cNvPr id="19" name="Picture 18"/>
                <p:cNvPicPr>
                  <a:picLocks noChangeAspect="1"/>
                </p:cNvPicPr>
                <p:nvPr/>
              </p:nvPicPr>
              <p:blipFill>
                <a:blip r:embed="rId16"/>
                <a:stretch>
                  <a:fillRect/>
                </a:stretch>
              </p:blipFill>
              <p:spPr>
                <a:xfrm>
                  <a:off x="3948448" y="4237774"/>
                  <a:ext cx="1133307" cy="1312680"/>
                </a:xfrm>
                <a:prstGeom prst="rect">
                  <a:avLst/>
                </a:prstGeom>
              </p:spPr>
            </p:pic>
          </p:grpSp>
        </p:grpSp>
      </p:grpSp>
    </p:spTree>
    <p:extLst>
      <p:ext uri="{BB962C8B-B14F-4D97-AF65-F5344CB8AC3E}">
        <p14:creationId xmlns:p14="http://schemas.microsoft.com/office/powerpoint/2010/main" val="328782974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Arrow Bar"/>
          <p:cNvSpPr/>
          <p:nvPr/>
        </p:nvSpPr>
        <p:spPr bwMode="gray">
          <a:xfrm>
            <a:off x="6375646" y="1162388"/>
            <a:ext cx="5481391" cy="1828800"/>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Microsoft Engineering Stories</a:t>
            </a:r>
            <a:endParaRPr lang="en-US" sz="32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5" name="Rectangle 4"/>
          <p:cNvSpPr/>
          <p:nvPr/>
        </p:nvSpPr>
        <p:spPr bwMode="auto">
          <a:xfrm>
            <a:off x="6375646" y="2911089"/>
            <a:ext cx="5481391" cy="103327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defTabSz="914099"/>
            <a:r>
              <a:rPr lang="en-US" dirty="0">
                <a:gradFill>
                  <a:gsLst>
                    <a:gs pos="0">
                      <a:srgbClr val="00B294"/>
                    </a:gs>
                    <a:gs pos="100000">
                      <a:srgbClr val="00B294"/>
                    </a:gs>
                  </a:gsLst>
                  <a:lin ang="16200000" scaled="1"/>
                </a:gradFill>
              </a:rPr>
              <a:t>How </a:t>
            </a:r>
            <a:r>
              <a:rPr lang="en-US" dirty="0">
                <a:gradFill>
                  <a:gsLst>
                    <a:gs pos="0">
                      <a:srgbClr val="00B294"/>
                    </a:gs>
                    <a:gs pos="100000">
                      <a:srgbClr val="00B294"/>
                    </a:gs>
                  </a:gsLst>
                  <a:lin ang="16200000" scaled="1"/>
                </a:gradFill>
                <a:ea typeface="Segoe UI" pitchFamily="34" charset="0"/>
                <a:cs typeface="Segoe UI" pitchFamily="34" charset="0"/>
              </a:rPr>
              <a:t>Microsoft Builds Software</a:t>
            </a:r>
          </a:p>
          <a:p>
            <a:pPr lvl="1" defTabSz="914099"/>
            <a:r>
              <a:rPr lang="en-US" u="sng" dirty="0">
                <a:gradFill>
                  <a:gsLst>
                    <a:gs pos="0">
                      <a:srgbClr val="0072C6"/>
                    </a:gs>
                    <a:gs pos="100000">
                      <a:srgbClr val="0072C6"/>
                    </a:gs>
                  </a:gsLst>
                  <a:lin ang="16200000" scaled="1"/>
                </a:gradFill>
                <a:ea typeface="Segoe UI" pitchFamily="34" charset="0"/>
                <a:cs typeface="Segoe UI" pitchFamily="34" charset="0"/>
              </a:rPr>
              <a:t>http://aka.ms/EngineeringStories </a:t>
            </a:r>
          </a:p>
        </p:txBody>
      </p:sp>
      <p:sp>
        <p:nvSpPr>
          <p:cNvPr id="8" name="Freeform 19"/>
          <p:cNvSpPr>
            <a:spLocks noEditPoints="1"/>
          </p:cNvSpPr>
          <p:nvPr/>
        </p:nvSpPr>
        <p:spPr bwMode="black">
          <a:xfrm>
            <a:off x="6489366" y="3044218"/>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TechEd Tile"/>
          <p:cNvSpPr/>
          <p:nvPr/>
        </p:nvSpPr>
        <p:spPr bwMode="gray">
          <a:xfrm>
            <a:off x="695561" y="4024467"/>
            <a:ext cx="5602624" cy="18288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Visual Studio </a:t>
            </a:r>
            <a:br>
              <a:rPr lang="en-US" sz="3200" dirty="0">
                <a:solidFill>
                  <a:srgbClr val="FFFFFF"/>
                </a:solidFill>
              </a:rPr>
            </a:br>
            <a:r>
              <a:rPr lang="en-US" sz="3200" dirty="0">
                <a:solidFill>
                  <a:srgbClr val="FFFFFF"/>
                </a:solidFill>
              </a:rPr>
              <a:t>Industry Partner </a:t>
            </a:r>
            <a:br>
              <a:rPr lang="en-US" sz="3200" dirty="0">
                <a:solidFill>
                  <a:srgbClr val="FFFFFF"/>
                </a:solidFill>
              </a:rPr>
            </a:br>
            <a:r>
              <a:rPr lang="en-US" sz="3200" dirty="0">
                <a:solidFill>
                  <a:srgbClr val="FFFFFF"/>
                </a:solidFill>
              </a:rPr>
              <a:t>Program</a:t>
            </a:r>
          </a:p>
        </p:txBody>
      </p:sp>
      <p:sp>
        <p:nvSpPr>
          <p:cNvPr id="17" name="Rectangle 16"/>
          <p:cNvSpPr/>
          <p:nvPr/>
        </p:nvSpPr>
        <p:spPr bwMode="auto">
          <a:xfrm>
            <a:off x="695561" y="5798971"/>
            <a:ext cx="5602624" cy="102376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lvl="1" defTabSz="914099"/>
            <a:r>
              <a:rPr lang="en-US" dirty="0">
                <a:gradFill>
                  <a:gsLst>
                    <a:gs pos="0">
                      <a:srgbClr val="0072C6"/>
                    </a:gs>
                    <a:gs pos="100000">
                      <a:srgbClr val="0072C6"/>
                    </a:gs>
                  </a:gsLst>
                  <a:lin ang="16200000" scaled="1"/>
                </a:gradFill>
                <a:ea typeface="Segoe UI" pitchFamily="34" charset="0"/>
                <a:cs typeface="Segoe UI" pitchFamily="34" charset="0"/>
              </a:rPr>
              <a:t>Meet Our New Visual Studio Online Partners </a:t>
            </a:r>
            <a:br>
              <a:rPr lang="en-US" dirty="0">
                <a:gradFill>
                  <a:gsLst>
                    <a:gs pos="0">
                      <a:srgbClr val="0072C6"/>
                    </a:gs>
                    <a:gs pos="100000">
                      <a:srgbClr val="0072C6"/>
                    </a:gs>
                  </a:gsLst>
                  <a:lin ang="16200000" scaled="1"/>
                </a:gradFill>
                <a:ea typeface="Segoe UI" pitchFamily="34" charset="0"/>
                <a:cs typeface="Segoe UI" pitchFamily="34" charset="0"/>
              </a:rPr>
            </a:br>
            <a:r>
              <a:rPr lang="en-US" dirty="0">
                <a:gradFill>
                  <a:gsLst>
                    <a:gs pos="0">
                      <a:srgbClr val="0072C6"/>
                    </a:gs>
                    <a:gs pos="100000">
                      <a:srgbClr val="0072C6"/>
                    </a:gs>
                  </a:gsLst>
                  <a:lin ang="16200000" scaled="1"/>
                </a:gradFill>
                <a:ea typeface="Segoe UI" pitchFamily="34" charset="0"/>
                <a:cs typeface="Segoe UI" pitchFamily="34" charset="0"/>
              </a:rPr>
              <a:t>or Join Now.</a:t>
            </a:r>
          </a:p>
          <a:p>
            <a:pPr lvl="1" defTabSz="914099"/>
            <a:r>
              <a:rPr lang="en-US" u="sng" dirty="0">
                <a:gradFill>
                  <a:gsLst>
                    <a:gs pos="0">
                      <a:srgbClr val="0072C6"/>
                    </a:gs>
                    <a:gs pos="100000">
                      <a:srgbClr val="0072C6"/>
                    </a:gs>
                  </a:gsLst>
                  <a:lin ang="16200000" scaled="1"/>
                </a:gradFill>
                <a:ea typeface="Segoe UI" pitchFamily="34" charset="0"/>
                <a:cs typeface="Segoe UI" pitchFamily="34" charset="0"/>
              </a:rPr>
              <a:t>http://vsipprogram.com </a:t>
            </a:r>
          </a:p>
        </p:txBody>
      </p:sp>
      <p:sp>
        <p:nvSpPr>
          <p:cNvPr id="30" name="Arrow Bar"/>
          <p:cNvSpPr/>
          <p:nvPr/>
        </p:nvSpPr>
        <p:spPr bwMode="gray">
          <a:xfrm>
            <a:off x="710174" y="1158692"/>
            <a:ext cx="5588011" cy="18288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endParaRPr lang="en-US" sz="3200" dirty="0">
              <a:solidFill>
                <a:srgbClr val="FFFFFF"/>
              </a:solidFill>
            </a:endParaRPr>
          </a:p>
        </p:txBody>
      </p:sp>
      <p:sp>
        <p:nvSpPr>
          <p:cNvPr id="31" name="Freeform 54"/>
          <p:cNvSpPr>
            <a:spLocks noEditPoints="1"/>
          </p:cNvSpPr>
          <p:nvPr/>
        </p:nvSpPr>
        <p:spPr bwMode="black">
          <a:xfrm>
            <a:off x="831517" y="5933187"/>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TechEd Tile"/>
          <p:cNvSpPr/>
          <p:nvPr/>
        </p:nvSpPr>
        <p:spPr bwMode="gray">
          <a:xfrm>
            <a:off x="6375646" y="4024467"/>
            <a:ext cx="5481391" cy="182880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Visual Studio | Integrate</a:t>
            </a:r>
            <a:br>
              <a:rPr lang="en-US" sz="3200" dirty="0">
                <a:solidFill>
                  <a:srgbClr val="FFFFFF"/>
                </a:solidFill>
              </a:rPr>
            </a:br>
            <a:endParaRPr lang="en-US" sz="3200" dirty="0">
              <a:solidFill>
                <a:srgbClr val="FFFFFF"/>
              </a:solidFill>
            </a:endParaRPr>
          </a:p>
        </p:txBody>
      </p:sp>
      <p:sp>
        <p:nvSpPr>
          <p:cNvPr id="26" name="Rectangle 25"/>
          <p:cNvSpPr/>
          <p:nvPr/>
        </p:nvSpPr>
        <p:spPr bwMode="auto">
          <a:xfrm>
            <a:off x="6375646" y="5798971"/>
            <a:ext cx="5481391" cy="102376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a:r>
              <a:rPr lang="en-US" dirty="0">
                <a:gradFill>
                  <a:gsLst>
                    <a:gs pos="0">
                      <a:srgbClr val="009E49"/>
                    </a:gs>
                    <a:gs pos="100000">
                      <a:srgbClr val="009E49"/>
                    </a:gs>
                  </a:gsLst>
                  <a:lin ang="5400000" scaled="1"/>
                </a:gradFill>
              </a:rPr>
              <a:t>Create Your Own Dev Environment</a:t>
            </a:r>
          </a:p>
          <a:p>
            <a:pPr lvl="1"/>
            <a:r>
              <a:rPr lang="en-US" u="sng" dirty="0">
                <a:gradFill>
                  <a:gsLst>
                    <a:gs pos="0">
                      <a:srgbClr val="0072C6"/>
                    </a:gs>
                    <a:gs pos="100000">
                      <a:srgbClr val="0072C6"/>
                    </a:gs>
                  </a:gsLst>
                  <a:lin ang="5400000" scaled="1"/>
                </a:gradFill>
              </a:rPr>
              <a:t>http://integrate.visualstudio.com</a:t>
            </a:r>
          </a:p>
        </p:txBody>
      </p:sp>
      <p:sp>
        <p:nvSpPr>
          <p:cNvPr id="28" name="Freeform 19"/>
          <p:cNvSpPr>
            <a:spLocks noEditPoints="1"/>
          </p:cNvSpPr>
          <p:nvPr/>
        </p:nvSpPr>
        <p:spPr bwMode="black">
          <a:xfrm>
            <a:off x="6489366" y="593318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Rectangle 21"/>
          <p:cNvSpPr/>
          <p:nvPr/>
        </p:nvSpPr>
        <p:spPr bwMode="auto">
          <a:xfrm>
            <a:off x="700424" y="2911089"/>
            <a:ext cx="5597761" cy="103327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defTabSz="914099"/>
            <a:r>
              <a:rPr lang="en-US" dirty="0">
                <a:gradFill>
                  <a:gsLst>
                    <a:gs pos="0">
                      <a:srgbClr val="68217A"/>
                    </a:gs>
                    <a:gs pos="100000">
                      <a:srgbClr val="68217A"/>
                    </a:gs>
                  </a:gsLst>
                  <a:lin ang="16200000" scaled="1"/>
                </a:gradFill>
                <a:ea typeface="Segoe UI" pitchFamily="34" charset="0"/>
                <a:cs typeface="Segoe UI" pitchFamily="34" charset="0"/>
              </a:rPr>
              <a:t>Development tools &amp; services for teams </a:t>
            </a:r>
            <a:br>
              <a:rPr lang="en-US" dirty="0">
                <a:gradFill>
                  <a:gsLst>
                    <a:gs pos="0">
                      <a:srgbClr val="68217A"/>
                    </a:gs>
                    <a:gs pos="100000">
                      <a:srgbClr val="68217A"/>
                    </a:gs>
                  </a:gsLst>
                  <a:lin ang="16200000" scaled="1"/>
                </a:gradFill>
                <a:ea typeface="Segoe UI" pitchFamily="34" charset="0"/>
                <a:cs typeface="Segoe UI" pitchFamily="34" charset="0"/>
              </a:rPr>
            </a:br>
            <a:r>
              <a:rPr lang="en-US" dirty="0">
                <a:gradFill>
                  <a:gsLst>
                    <a:gs pos="0">
                      <a:srgbClr val="68217A"/>
                    </a:gs>
                    <a:gs pos="100000">
                      <a:srgbClr val="68217A"/>
                    </a:gs>
                  </a:gsLst>
                  <a:lin ang="16200000" scaled="1"/>
                </a:gradFill>
                <a:ea typeface="Segoe UI" pitchFamily="34" charset="0"/>
                <a:cs typeface="Segoe UI" pitchFamily="34" charset="0"/>
              </a:rPr>
              <a:t>of all sizes</a:t>
            </a:r>
          </a:p>
        </p:txBody>
      </p:sp>
      <p:sp>
        <p:nvSpPr>
          <p:cNvPr id="24" name="Rectangle 23"/>
          <p:cNvSpPr/>
          <p:nvPr/>
        </p:nvSpPr>
        <p:spPr bwMode="white">
          <a:xfrm>
            <a:off x="1155256" y="3465311"/>
            <a:ext cx="4642203" cy="369332"/>
          </a:xfrm>
          <a:prstGeom prst="rect">
            <a:avLst/>
          </a:prstGeom>
        </p:spPr>
        <p:txBody>
          <a:bodyPr wrap="square" lIns="182880">
            <a:spAutoFit/>
          </a:bodyPr>
          <a:lstStyle/>
          <a:p>
            <a:r>
              <a:rPr lang="en-US" u="sng" dirty="0">
                <a:solidFill>
                  <a:srgbClr val="0072C6"/>
                </a:solidFill>
              </a:rPr>
              <a:t>http://www.visualstudio.com </a:t>
            </a:r>
            <a:endParaRPr lang="en-US" dirty="0">
              <a:solidFill>
                <a:srgbClr val="0072C6"/>
              </a:solidFill>
            </a:endParaRPr>
          </a:p>
        </p:txBody>
      </p:sp>
      <p:sp>
        <p:nvSpPr>
          <p:cNvPr id="32" name="Freeform 19"/>
          <p:cNvSpPr>
            <a:spLocks noEditPoints="1"/>
          </p:cNvSpPr>
          <p:nvPr/>
        </p:nvSpPr>
        <p:spPr bwMode="black">
          <a:xfrm>
            <a:off x="834022" y="3028758"/>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 name="Group 5"/>
          <p:cNvGrpSpPr/>
          <p:nvPr/>
        </p:nvGrpSpPr>
        <p:grpSpPr>
          <a:xfrm>
            <a:off x="3997507" y="4129702"/>
            <a:ext cx="2206842" cy="1547995"/>
            <a:chOff x="4007555" y="4150852"/>
            <a:chExt cx="2206842" cy="1547995"/>
          </a:xfrm>
        </p:grpSpPr>
        <p:pic>
          <p:nvPicPr>
            <p:cNvPr id="34" name="Picture 33"/>
            <p:cNvPicPr>
              <a:picLocks noChangeAspect="1"/>
            </p:cNvPicPr>
            <p:nvPr/>
          </p:nvPicPr>
          <p:blipFill rotWithShape="1">
            <a:blip r:embed="rId2"/>
            <a:srcRect l="269" r="50083"/>
            <a:stretch/>
          </p:blipFill>
          <p:spPr>
            <a:xfrm>
              <a:off x="4007555" y="4150852"/>
              <a:ext cx="2206842" cy="782889"/>
            </a:xfrm>
            <a:prstGeom prst="rect">
              <a:avLst/>
            </a:prstGeom>
          </p:spPr>
        </p:pic>
        <p:pic>
          <p:nvPicPr>
            <p:cNvPr id="35" name="Picture 34"/>
            <p:cNvPicPr>
              <a:picLocks noChangeAspect="1"/>
            </p:cNvPicPr>
            <p:nvPr/>
          </p:nvPicPr>
          <p:blipFill rotWithShape="1">
            <a:blip r:embed="rId2"/>
            <a:srcRect l="50238" t="3555" r="114"/>
            <a:stretch/>
          </p:blipFill>
          <p:spPr>
            <a:xfrm>
              <a:off x="4007555" y="4943789"/>
              <a:ext cx="2206842" cy="755058"/>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74" y="1093396"/>
            <a:ext cx="3448998" cy="965898"/>
          </a:xfrm>
          <a:prstGeom prst="rect">
            <a:avLst/>
          </a:prstGeom>
        </p:spPr>
      </p:pic>
    </p:spTree>
    <p:extLst>
      <p:ext uri="{BB962C8B-B14F-4D97-AF65-F5344CB8AC3E}">
        <p14:creationId xmlns:p14="http://schemas.microsoft.com/office/powerpoint/2010/main" val="77453394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2125663"/>
            <a:ext cx="12436475" cy="4868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Complete an evaluation and enter to win!</a:t>
            </a:r>
          </a:p>
        </p:txBody>
      </p:sp>
      <p:pic>
        <p:nvPicPr>
          <p:cNvPr id="5" name="Xbox kinec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233400"/>
            <a:ext cx="6514743" cy="4653388"/>
          </a:xfrm>
          <a:prstGeom prst="rect">
            <a:avLst/>
          </a:prstGeom>
          <a:noFill/>
          <a:extLst>
            <a:ext uri="{909E8E84-426E-40DD-AFC4-6F175D3DCCD1}">
              <a14:hiddenFill xmlns:a14="http://schemas.microsoft.com/office/drawing/2010/main">
                <a:solidFill>
                  <a:srgbClr val="FFFFFF"/>
                </a:solidFill>
              </a14:hiddenFill>
            </a:ext>
          </a:extLst>
        </p:spPr>
      </p:pic>
      <p:pic>
        <p:nvPicPr>
          <p:cNvPr id="6" name="ha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9896" y="3711718"/>
            <a:ext cx="3474370" cy="2174248"/>
          </a:xfrm>
          <a:prstGeom prst="rect">
            <a:avLst/>
          </a:prstGeom>
          <a:noFill/>
          <a:effectLst>
            <a:outerShdw blurRad="2032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 name="Best Buy gc"/>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18238" y="2602966"/>
            <a:ext cx="3474680" cy="2174442"/>
          </a:xfrm>
          <a:prstGeom prst="rect">
            <a:avLst/>
          </a:prstGeom>
          <a:noFill/>
          <a:effectLst>
            <a:outerShdw blurRad="203200" dist="317500" dir="5400000" sx="90000" sy="-19000"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587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nodeType="withEffect">
                                  <p:stCondLst>
                                    <p:cond delay="0"/>
                                  </p:stCondLst>
                                  <p:childTnLst>
                                    <p:animMotion origin="layout" path="M -0.02413 1.59782E-6 L 4.84555E-6 1.59782E-6 " pathEditMode="relative" rAng="0" ptsTypes="AA">
                                      <p:cBhvr>
                                        <p:cTn id="9" dur="750" fill="hold"/>
                                        <p:tgtEl>
                                          <p:spTgt spid="5"/>
                                        </p:tgtEl>
                                        <p:attrNameLst>
                                          <p:attrName>ppt_x</p:attrName>
                                          <p:attrName>ppt_y</p:attrName>
                                        </p:attrNameLst>
                                      </p:cBhvr>
                                      <p:rCtr x="1200" y="0"/>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nodeType="withEffect">
                                  <p:stCondLst>
                                    <p:cond delay="200"/>
                                  </p:stCondLst>
                                  <p:childTnLst>
                                    <p:animMotion origin="layout" path="M -0.02413 -2.55107E-6 L 2.31044E-6 -2.55107E-6 " pathEditMode="relative" rAng="0" ptsTypes="AA">
                                      <p:cBhvr>
                                        <p:cTn id="14" dur="750" fill="hold"/>
                                        <p:tgtEl>
                                          <p:spTgt spid="4"/>
                                        </p:tgtEl>
                                        <p:attrNameLst>
                                          <p:attrName>ppt_x</p:attrName>
                                          <p:attrName>ppt_y</p:attrName>
                                        </p:attrNameLst>
                                      </p:cBhvr>
                                      <p:rCtr x="1200" y="0"/>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63" presetClass="path" presetSubtype="0" decel="100000" fill="hold" nodeType="withEffect">
                                  <p:stCondLst>
                                    <p:cond delay="400"/>
                                  </p:stCondLst>
                                  <p:childTnLst>
                                    <p:animMotion origin="layout" path="M -0.02413 1.49796E-7 L 1.39392E-6 1.49796E-7 " pathEditMode="relative" rAng="0" ptsTypes="AA">
                                      <p:cBhvr>
                                        <p:cTn id="19" dur="750" fill="hold"/>
                                        <p:tgtEl>
                                          <p:spTgt spid="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sp>
        <p:nvSpPr>
          <p:cNvPr id="3" name="Isosceles Triangle 2"/>
          <p:cNvSpPr/>
          <p:nvPr/>
        </p:nvSpPr>
        <p:spPr bwMode="auto">
          <a:xfrm rot="5400000">
            <a:off x="6872971" y="3384644"/>
            <a:ext cx="4554072" cy="903013"/>
          </a:xfrm>
          <a:prstGeom prst="triangle">
            <a:avLst/>
          </a:prstGeom>
          <a:gradFill flip="none" rotWithShape="1">
            <a:gsLst>
              <a:gs pos="0">
                <a:schemeClr val="tx1"/>
              </a:gs>
              <a:gs pos="100000">
                <a:schemeClr val="tx1">
                  <a:alpha val="0"/>
                </a:scheme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err="1">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 name="TextBox 4"/>
          <p:cNvSpPr txBox="1"/>
          <p:nvPr/>
        </p:nvSpPr>
        <p:spPr>
          <a:xfrm>
            <a:off x="292249" y="2488234"/>
            <a:ext cx="4572318" cy="3003899"/>
          </a:xfrm>
          <a:prstGeom prst="rect">
            <a:avLst/>
          </a:prstGeom>
          <a:noFill/>
        </p:spPr>
        <p:txBody>
          <a:bodyPr wrap="square" lIns="182880" tIns="146304" rIns="182880" bIns="146304" rtlCol="0">
            <a:spAutoFit/>
          </a:bodyPr>
          <a:lstStyle/>
          <a:p>
            <a:pPr lvl="0"/>
            <a:r>
              <a:rPr lang="en-US" sz="4400" b="1" dirty="0">
                <a:gradFill>
                  <a:gsLst>
                    <a:gs pos="83000">
                      <a:srgbClr val="FFFFFF"/>
                    </a:gs>
                    <a:gs pos="100000">
                      <a:srgbClr val="0072C6">
                        <a:lumMod val="30000"/>
                        <a:lumOff val="70000"/>
                      </a:srgbClr>
                    </a:gs>
                  </a:gsLst>
                  <a:lin ang="5400000" scaled="1"/>
                </a:gradFill>
              </a:rPr>
              <a:t>Scan this </a:t>
            </a:r>
            <a:br>
              <a:rPr lang="en-US" sz="4400" b="1" dirty="0">
                <a:gradFill>
                  <a:gsLst>
                    <a:gs pos="83000">
                      <a:srgbClr val="FFFFFF"/>
                    </a:gs>
                    <a:gs pos="100000">
                      <a:srgbClr val="0072C6">
                        <a:lumMod val="30000"/>
                        <a:lumOff val="70000"/>
                      </a:srgbClr>
                    </a:gs>
                  </a:gsLst>
                  <a:lin ang="5400000" scaled="1"/>
                </a:gradFill>
              </a:rPr>
            </a:br>
            <a:r>
              <a:rPr lang="en-US" sz="4400" b="1" dirty="0">
                <a:gradFill>
                  <a:gsLst>
                    <a:gs pos="83000">
                      <a:srgbClr val="FFFFFF"/>
                    </a:gs>
                    <a:gs pos="100000">
                      <a:srgbClr val="0072C6">
                        <a:lumMod val="30000"/>
                        <a:lumOff val="70000"/>
                      </a:srgbClr>
                    </a:gs>
                  </a:gsLst>
                  <a:lin ang="5400000" scaled="1"/>
                </a:gradFill>
              </a:rPr>
              <a:t>QR code </a:t>
            </a:r>
            <a:br>
              <a:rPr lang="en-US" sz="4400" b="1" dirty="0">
                <a:gradFill>
                  <a:gsLst>
                    <a:gs pos="83000">
                      <a:srgbClr val="FFFFFF"/>
                    </a:gs>
                    <a:gs pos="100000">
                      <a:srgbClr val="0072C6">
                        <a:lumMod val="30000"/>
                        <a:lumOff val="70000"/>
                      </a:srgbClr>
                    </a:gs>
                  </a:gsLst>
                  <a:lin ang="5400000" scaled="1"/>
                </a:gradFill>
              </a:rPr>
            </a:br>
            <a:r>
              <a:rPr lang="en-US" sz="4400" dirty="0">
                <a:gradFill>
                  <a:gsLst>
                    <a:gs pos="83000">
                      <a:srgbClr val="FFFFFF"/>
                    </a:gs>
                    <a:gs pos="100000">
                      <a:srgbClr val="0072C6">
                        <a:lumMod val="30000"/>
                        <a:lumOff val="70000"/>
                      </a:srgbClr>
                    </a:gs>
                  </a:gsLst>
                  <a:lin ang="5400000" scaled="1"/>
                </a:gradFill>
              </a:rPr>
              <a:t>to evaluate </a:t>
            </a:r>
            <a:br>
              <a:rPr lang="en-US" sz="4400" dirty="0">
                <a:gradFill>
                  <a:gsLst>
                    <a:gs pos="83000">
                      <a:srgbClr val="FFFFFF"/>
                    </a:gs>
                    <a:gs pos="100000">
                      <a:srgbClr val="0072C6">
                        <a:lumMod val="30000"/>
                        <a:lumOff val="70000"/>
                      </a:srgbClr>
                    </a:gs>
                  </a:gsLst>
                  <a:lin ang="5400000" scaled="1"/>
                </a:gradFill>
              </a:rPr>
            </a:br>
            <a:r>
              <a:rPr lang="en-US" sz="4400" dirty="0">
                <a:gradFill>
                  <a:gsLst>
                    <a:gs pos="83000">
                      <a:srgbClr val="FFFFFF"/>
                    </a:gs>
                    <a:gs pos="100000">
                      <a:srgbClr val="0072C6">
                        <a:lumMod val="30000"/>
                        <a:lumOff val="70000"/>
                      </a:srgbClr>
                    </a:gs>
                  </a:gsLst>
                  <a:lin ang="5400000" scaled="1"/>
                </a:gradFill>
              </a:rPr>
              <a:t>this session.</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33220" y="1668463"/>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847" y="1669943"/>
            <a:ext cx="2353260" cy="4569436"/>
          </a:xfrm>
          <a:prstGeom prst="rect">
            <a:avLst/>
          </a:prstGeom>
        </p:spPr>
      </p:pic>
    </p:spTree>
    <p:extLst>
      <p:ext uri="{BB962C8B-B14F-4D97-AF65-F5344CB8AC3E}">
        <p14:creationId xmlns:p14="http://schemas.microsoft.com/office/powerpoint/2010/main" val="592859843"/>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9" name="TechEd 2014 logo white"/>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2573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Breaking a life-long habit</a:t>
            </a:r>
          </a:p>
        </p:txBody>
      </p:sp>
    </p:spTree>
    <p:extLst>
      <p:ext uri="{BB962C8B-B14F-4D97-AF65-F5344CB8AC3E}">
        <p14:creationId xmlns:p14="http://schemas.microsoft.com/office/powerpoint/2010/main" val="22396079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601435"/>
            <a:ext cx="11885514" cy="3052631"/>
          </a:xfrm>
        </p:spPr>
        <p:txBody>
          <a:bodyPr/>
          <a:lstStyle/>
          <a:p>
            <a:r>
              <a:rPr lang="en-US" dirty="0"/>
              <a:t>One class depending on another</a:t>
            </a:r>
          </a:p>
          <a:p>
            <a:pPr lvl="1"/>
            <a:r>
              <a:rPr lang="en-US" dirty="0"/>
              <a:t>Cannot exist (compile) without other class</a:t>
            </a:r>
          </a:p>
          <a:p>
            <a:r>
              <a:rPr lang="en-US" dirty="0"/>
              <a:t>Limits functionality to single implementation</a:t>
            </a:r>
          </a:p>
          <a:p>
            <a:r>
              <a:rPr lang="en-US" dirty="0"/>
              <a:t>If classes perform DB work, difficult to test without hitting DB</a:t>
            </a:r>
          </a:p>
        </p:txBody>
      </p:sp>
      <p:sp>
        <p:nvSpPr>
          <p:cNvPr id="2" name="Title 1"/>
          <p:cNvSpPr>
            <a:spLocks noGrp="1"/>
          </p:cNvSpPr>
          <p:nvPr>
            <p:ph type="title"/>
          </p:nvPr>
        </p:nvSpPr>
        <p:spPr/>
        <p:txBody>
          <a:bodyPr/>
          <a:lstStyle/>
          <a:p>
            <a:r>
              <a:rPr lang="en-US" dirty="0"/>
              <a:t>Class coupling (why it’s bad)</a:t>
            </a:r>
          </a:p>
        </p:txBody>
      </p:sp>
    </p:spTree>
    <p:extLst>
      <p:ext uri="{BB962C8B-B14F-4D97-AF65-F5344CB8AC3E}">
        <p14:creationId xmlns:p14="http://schemas.microsoft.com/office/powerpoint/2010/main" val="13753599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601435"/>
            <a:ext cx="11885514" cy="4538203"/>
          </a:xfrm>
        </p:spPr>
        <p:txBody>
          <a:bodyPr/>
          <a:lstStyle/>
          <a:p>
            <a:r>
              <a:rPr lang="en-US" dirty="0"/>
              <a:t>The secret to writing testable software:</a:t>
            </a:r>
          </a:p>
          <a:p>
            <a:pPr lvl="1"/>
            <a:r>
              <a:rPr lang="en-US" dirty="0"/>
              <a:t>Stop “</a:t>
            </a:r>
            <a:r>
              <a:rPr lang="en-US" dirty="0" err="1"/>
              <a:t>newing</a:t>
            </a:r>
            <a:r>
              <a:rPr lang="en-US" dirty="0"/>
              <a:t>-up” objects in a class!</a:t>
            </a:r>
          </a:p>
          <a:p>
            <a:r>
              <a:rPr lang="en-US" dirty="0"/>
              <a:t>Define dependencies as interfaces</a:t>
            </a:r>
          </a:p>
          <a:p>
            <a:pPr lvl="1"/>
            <a:r>
              <a:rPr lang="en-US" dirty="0"/>
              <a:t>Listed as constructor </a:t>
            </a:r>
            <a:r>
              <a:rPr lang="en-US" dirty="0" err="1"/>
              <a:t>args</a:t>
            </a:r>
            <a:r>
              <a:rPr lang="en-US" dirty="0"/>
              <a:t> (or properties)</a:t>
            </a:r>
          </a:p>
          <a:p>
            <a:r>
              <a:rPr lang="en-US" dirty="0"/>
              <a:t>Calling class can sends in instances</a:t>
            </a:r>
          </a:p>
          <a:p>
            <a:pPr lvl="1"/>
            <a:r>
              <a:rPr lang="en-US" dirty="0"/>
              <a:t>Later done by a DI container automatically</a:t>
            </a:r>
          </a:p>
          <a:p>
            <a:r>
              <a:rPr lang="en-US" dirty="0"/>
              <a:t>Unit tests can send in Mocks</a:t>
            </a:r>
          </a:p>
          <a:p>
            <a:pPr lvl="1"/>
            <a:r>
              <a:rPr lang="en-US" dirty="0"/>
              <a:t>Or test versions</a:t>
            </a:r>
          </a:p>
        </p:txBody>
      </p:sp>
      <p:sp>
        <p:nvSpPr>
          <p:cNvPr id="2" name="Title 1"/>
          <p:cNvSpPr>
            <a:spLocks noGrp="1"/>
          </p:cNvSpPr>
          <p:nvPr>
            <p:ph type="title"/>
          </p:nvPr>
        </p:nvSpPr>
        <p:spPr/>
        <p:txBody>
          <a:bodyPr/>
          <a:lstStyle/>
          <a:p>
            <a:r>
              <a:rPr lang="en-US" dirty="0"/>
              <a:t>Embrace abstractions</a:t>
            </a:r>
          </a:p>
        </p:txBody>
      </p:sp>
    </p:spTree>
    <p:extLst>
      <p:ext uri="{BB962C8B-B14F-4D97-AF65-F5344CB8AC3E}">
        <p14:creationId xmlns:p14="http://schemas.microsoft.com/office/powerpoint/2010/main" val="4279709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err="1"/>
              <a:t>Esentials</a:t>
            </a:r>
            <a:r>
              <a:rPr lang="en-US" dirty="0"/>
              <a:t> (coupled, abstracted, and testing)</a:t>
            </a:r>
          </a:p>
        </p:txBody>
      </p:sp>
    </p:spTree>
    <p:extLst>
      <p:ext uri="{BB962C8B-B14F-4D97-AF65-F5344CB8AC3E}">
        <p14:creationId xmlns:p14="http://schemas.microsoft.com/office/powerpoint/2010/main" val="735392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 Concepts &amp; Products</a:t>
            </a:r>
          </a:p>
        </p:txBody>
      </p:sp>
    </p:spTree>
    <p:extLst>
      <p:ext uri="{BB962C8B-B14F-4D97-AF65-F5344CB8AC3E}">
        <p14:creationId xmlns:p14="http://schemas.microsoft.com/office/powerpoint/2010/main" val="1102054122"/>
      </p:ext>
    </p:extLst>
  </p:cSld>
  <p:clrMapOvr>
    <a:masterClrMapping/>
  </p:clrMapOvr>
  <p:transition>
    <p:fade/>
  </p:transition>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1A4D2FE5-5B99-4C5F-BE7C-BF7E0F728B68}" vid="{2DAD81D4-5DE9-4579-B4FE-455254988390}"/>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2_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B8D3FDDC-9A31-4186-B2FF-A9BBF50B617D}" vid="{9DD52352-60EE-46C2-BAA2-DCEF7DB6590D}"/>
    </a:ext>
  </a:extLst>
</a:theme>
</file>

<file path=ppt/theme/theme4.xml><?xml version="1.0" encoding="utf-8"?>
<a:theme xmlns:a="http://schemas.openxmlformats.org/drawingml/2006/main" name="3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9</Value>
      <Value>18</Value>
      <Value>17</Value>
      <Value>16</Value>
    </TaxCatchAll>
    <Event_x0020_End_x0020_Date xmlns="e36bfbf9-5e42-489c-a259-4c54eb22cb57">2014-05-15T07:00:00+00:00</Event_x0020_End_x0020_Date>
    <Event_x0020_Start_x0020_Date xmlns="e36bfbf9-5e42-489c-a259-4c54eb22cb57">2014-05-12T07:00:00+00:00</Event_x0020_Start_x0020_Date>
    <MS_x0020_Speaker xmlns="e36bfbf9-5e42-489c-a259-4c54eb22cb57">
      <UserInfo>
        <DisplayName/>
        <AccountId xsi:nil="true"/>
        <AccountType/>
      </UserInfo>
    </MS_x0020_Speaker>
    <External_x0020_Speaker xmlns="e36bfbf9-5e42-489c-a259-4c54eb22cb57">Miguel A. Castro </External_x0020_Speaker>
    <Session_x0020_Code xmlns="e36bfbf9-5e42-489c-a259-4c54eb22cb57"> DEV-B412</Session_x0020_Code>
    <Presentation_x0020_Date xmlns="e36bfbf9-5e42-489c-a259-4c54eb22cb57">2014-05-13T00:00:00-05:00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George R. Brown Convention Center</TermName>
          <TermId xmlns="http://schemas.microsoft.com/office/infopath/2007/PartnerControls">6c33c07d-d6c4-4c5e-b5d0-7afd8a7a4e7d</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TermName>
          <TermId xmlns="http://schemas.microsoft.com/office/infopath/2007/PartnerControls">30c8c6b6-2916-412b-8e18-b132d138380c</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Houston</TermName>
          <TermId xmlns="http://schemas.microsoft.com/office/infopath/2007/PartnerControls">b97448fd-4b6d-4055-9328-60bf1c4ceb26</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926dde2575c399a9dfc1a0653dd2753a">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f4cb2f060d10f12dd6d7af80b20dd6c"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e36bfbf9-5e42-489c-a259-4c54eb22cb57"/>
    <ds:schemaRef ds:uri="http://purl.org/dc/term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http://www.w3.org/XML/1998/namespace"/>
    <ds:schemaRef ds:uri="230e9df3-be65-4c73-a93b-d1236ebd677e"/>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F23B5B45-A0E7-4974-993F-E75FD33DC1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94</TotalTime>
  <Words>2121</Words>
  <Application>Microsoft Office PowerPoint</Application>
  <PresentationFormat>自定义</PresentationFormat>
  <Paragraphs>242</Paragraphs>
  <Slides>46</Slides>
  <Notes>6</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1</vt:i4>
      </vt:variant>
      <vt:variant>
        <vt:lpstr>幻灯片标题</vt:lpstr>
      </vt:variant>
      <vt:variant>
        <vt:i4>46</vt:i4>
      </vt:variant>
    </vt:vector>
  </HeadingPairs>
  <TitlesOfParts>
    <vt:vector size="62" baseType="lpstr">
      <vt:lpstr>Myriad Pro</vt:lpstr>
      <vt:lpstr>News Gothic Com Thin</vt:lpstr>
      <vt:lpstr>Arial</vt:lpstr>
      <vt:lpstr>Calibri</vt:lpstr>
      <vt:lpstr>Calibri Light</vt:lpstr>
      <vt:lpstr>Cambria</vt:lpstr>
      <vt:lpstr>Consolas</vt:lpstr>
      <vt:lpstr>Cooper Black</vt:lpstr>
      <vt:lpstr>Segoe UI</vt:lpstr>
      <vt:lpstr>Segoe UI Light</vt:lpstr>
      <vt:lpstr>Wingdings</vt:lpstr>
      <vt:lpstr>TechEd 2014 Dk Blue</vt:lpstr>
      <vt:lpstr>1_TechEd 2014 Dk Blue</vt:lpstr>
      <vt:lpstr>2_TechEd 2014 Dk Blue</vt:lpstr>
      <vt:lpstr>3_TechEd 2014 Dk Blue</vt:lpstr>
      <vt:lpstr>Acrobat Document</vt:lpstr>
      <vt:lpstr>PowerPoint 演示文稿</vt:lpstr>
      <vt:lpstr>Deep Dive Into Dependency Injection and Writing Decoupled Quality and Testable Code</vt:lpstr>
      <vt:lpstr>PowerPoint 演示文稿</vt:lpstr>
      <vt:lpstr>Agenda</vt:lpstr>
      <vt:lpstr>Breaking a life-long habit</vt:lpstr>
      <vt:lpstr>Class coupling (why it’s bad)</vt:lpstr>
      <vt:lpstr>Embrace abstractions</vt:lpstr>
      <vt:lpstr>Demo</vt:lpstr>
      <vt:lpstr>DI: Concepts &amp; Products</vt:lpstr>
      <vt:lpstr>What is Dependency Injection</vt:lpstr>
      <vt:lpstr>The DI Container</vt:lpstr>
      <vt:lpstr>The DI Container</vt:lpstr>
      <vt:lpstr>The DI Container</vt:lpstr>
      <vt:lpstr>Available Containers</vt:lpstr>
      <vt:lpstr>demo 1</vt:lpstr>
      <vt:lpstr>Other DI Techniques</vt:lpstr>
      <vt:lpstr>On-Demand Instances</vt:lpstr>
      <vt:lpstr>Service Locator</vt:lpstr>
      <vt:lpstr>demo 2 &amp; 3</vt:lpstr>
      <vt:lpstr>Instance Lifetime</vt:lpstr>
      <vt:lpstr>Disposable Components</vt:lpstr>
      <vt:lpstr>Disposable Components</vt:lpstr>
      <vt:lpstr>demo 4</vt:lpstr>
      <vt:lpstr>One-to-Many Registrations</vt:lpstr>
      <vt:lpstr>demo 5 &amp; 6</vt:lpstr>
      <vt:lpstr>Advanced Registration Feature</vt:lpstr>
      <vt:lpstr>demo 7</vt:lpstr>
      <vt:lpstr>Post-Construction Resolve</vt:lpstr>
      <vt:lpstr>demo 8</vt:lpstr>
      <vt:lpstr>Deterministic Constructor Injection</vt:lpstr>
      <vt:lpstr>demo 9</vt:lpstr>
      <vt:lpstr>DI Usage Scenarios</vt:lpstr>
      <vt:lpstr>DI in WPF / Silverlight / WinRT</vt:lpstr>
      <vt:lpstr>DI in ASP.NET MVC &amp; Web API</vt:lpstr>
      <vt:lpstr>DI in ASP.NET WebForms</vt:lpstr>
      <vt:lpstr>DI in WCF</vt:lpstr>
      <vt:lpstr>demo</vt:lpstr>
      <vt:lpstr>Conclusion</vt:lpstr>
      <vt:lpstr>Conclusion</vt:lpstr>
      <vt:lpstr>References</vt:lpstr>
      <vt:lpstr>PowerPoint 演示文稿</vt:lpstr>
      <vt:lpstr>Visit the Developer Platform &amp; Tools Booth</vt:lpstr>
      <vt:lpstr>Resources</vt:lpstr>
      <vt:lpstr>Complete an evaluation and enter to win!</vt:lpstr>
      <vt:lpstr>Evaluate this session</vt:lpstr>
      <vt:lpstr>PowerPoint 演示文稿</vt:lpstr>
    </vt:vector>
  </TitlesOfParts>
  <Manager>&lt;Speech writer name goes here&gt;</Manager>
  <Company>MS EVENTS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Into Dependency Injection and Writing Decoupled Quality and Testable Code</dc:title>
  <dc:subject>TechEd 2014</dc:subject>
  <dc:creator>testadmin</dc:creator>
  <cp:keywords/>
  <dc:description>Template: Jordan Cayabyab, Artitudes Design
Formatting: 
Audience Type:</dc:description>
  <cp:lastModifiedBy>Joey Li</cp:lastModifiedBy>
  <cp:revision>5</cp:revision>
  <dcterms:created xsi:type="dcterms:W3CDTF">2014-05-10T15:01:29Z</dcterms:created>
  <dcterms:modified xsi:type="dcterms:W3CDTF">2023-12-09T11:00:46Z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ies>
</file>